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3" r:id="rId5"/>
  </p:sldMasterIdLst>
  <p:notesMasterIdLst>
    <p:notesMasterId r:id="rId20"/>
  </p:notesMasterIdLst>
  <p:sldIdLst>
    <p:sldId id="291" r:id="rId6"/>
    <p:sldId id="353" r:id="rId7"/>
    <p:sldId id="354" r:id="rId8"/>
    <p:sldId id="257" r:id="rId9"/>
    <p:sldId id="296" r:id="rId10"/>
    <p:sldId id="347" r:id="rId11"/>
    <p:sldId id="336" r:id="rId12"/>
    <p:sldId id="337" r:id="rId13"/>
    <p:sldId id="341" r:id="rId14"/>
    <p:sldId id="340" r:id="rId15"/>
    <p:sldId id="348" r:id="rId16"/>
    <p:sldId id="349" r:id="rId17"/>
    <p:sldId id="350" r:id="rId18"/>
    <p:sldId id="323"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4E21F-C311-A18A-FCFD-22C7A3846BF5}" name="KANE, Bri (PONEKE)" initials="K(" userId="S::bri.kane@corrections.govt.nz::ea9099e8-568e-4db4-ba25-f5175c2f04f3" providerId="AD"/>
  <p188:author id="{ECD2BC25-1CC2-F451-F2FF-B7EAD17519DF}" name="KOENDERS, Tracey (PONEKE)" initials="KT(" userId="S::tracey.koenders@corrections.govt.nz::74244343-ab93-43db-880a-b63f27cdba9b" providerId="AD"/>
  <p188:author id="{C9E0D139-CF46-60FF-C670-A888BDFDEA89}" name="TERHUURNE, Sari (PONEKE)" initials="TS(" userId="S::Sari.TERHUURNE@corrections.govt.nz::a1bc90b4-684c-4891-bbcc-d195c1fde929" providerId="AD"/>
  <p188:author id="{6D1E5E6D-B0D4-E477-EFBB-F79A8746C6CC}" name="SMART, Grace (WELLHO)" initials="SG(" userId="S::Grace.Smart@corrections.govt.nz::c63a5fed-aeed-4f3b-92cd-0b8573c43dfe" providerId="AD"/>
  <p188:author id="{245D6B77-4DFC-86D0-90CF-CCC1623EA862}" name="THOMPSON, Richard (PONEKE)" initials="TR(" userId="S::Richard.Thompson@CORRECTIONS.GOVT.NZ::d17fb37d-ad41-4142-8bd4-cb9b350d3d8c" providerId="AD"/>
  <p188:author id="{073B4580-C3CD-E124-0FDF-56CB50D0E99C}" name="Harmony Repia" initials="HR" userId="a57a735a350d6439" providerId="Windows Live"/>
  <p188:author id="{09221C9F-1CE5-3158-4CEC-814F4D76F234}" name="OWEN, Emily (PONEKE)" initials="O(" userId="S::emily.owen@corrections.govt.nz::211df786-4fcd-4bed-9f01-73ed6cd307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F"/>
    <a:srgbClr val="FCDCC4"/>
    <a:srgbClr val="B2E6EB"/>
    <a:srgbClr val="FDEADB"/>
    <a:srgbClr val="FBD2B3"/>
    <a:srgbClr val="FAC298"/>
    <a:srgbClr val="FFE59B"/>
    <a:srgbClr val="FFB017"/>
    <a:srgbClr val="27B8CE"/>
    <a:srgbClr val="72D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30809-4597-47E0-A3CF-3B4C1AE16DF8}" v="421" dt="2025-02-17T04:08:06.673"/>
    <p1510:client id="{E36C9FF0-137C-4AD7-8375-529B5A1F8460}" v="265" dt="2025-02-17T04:16:15.716"/>
    <p1510:client id="{F748A94F-410B-4F99-8A04-4CA8361DE0EC}" v="3008" dt="2025-02-17T02:48:37.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F7F15F85-5B73-45B4-AB84-196463DCDD73}" type="datetimeFigureOut">
              <a:t>2/17/2025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126FA03E-F19F-4E00-A731-7A098EF2F1C9}" type="slidenum">
              <a:t>‹#›</a:t>
            </a:fld>
            <a:endParaRPr lang="en-US"/>
          </a:p>
        </p:txBody>
      </p:sp>
    </p:spTree>
    <p:extLst>
      <p:ext uri="{BB962C8B-B14F-4D97-AF65-F5344CB8AC3E}">
        <p14:creationId xmlns:p14="http://schemas.microsoft.com/office/powerpoint/2010/main" val="114120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1</a:t>
            </a:fld>
            <a:endParaRPr lang="en-NZ"/>
          </a:p>
        </p:txBody>
      </p:sp>
    </p:spTree>
    <p:extLst>
      <p:ext uri="{BB962C8B-B14F-4D97-AF65-F5344CB8AC3E}">
        <p14:creationId xmlns:p14="http://schemas.microsoft.com/office/powerpoint/2010/main" val="119010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10</a:t>
            </a:fld>
            <a:endParaRPr lang="en-NZ"/>
          </a:p>
        </p:txBody>
      </p:sp>
    </p:spTree>
    <p:extLst>
      <p:ext uri="{BB962C8B-B14F-4D97-AF65-F5344CB8AC3E}">
        <p14:creationId xmlns:p14="http://schemas.microsoft.com/office/powerpoint/2010/main" val="268029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11</a:t>
            </a:fld>
            <a:endParaRPr lang="en-NZ"/>
          </a:p>
        </p:txBody>
      </p:sp>
    </p:spTree>
    <p:extLst>
      <p:ext uri="{BB962C8B-B14F-4D97-AF65-F5344CB8AC3E}">
        <p14:creationId xmlns:p14="http://schemas.microsoft.com/office/powerpoint/2010/main" val="184650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12</a:t>
            </a:fld>
            <a:endParaRPr lang="en-NZ"/>
          </a:p>
        </p:txBody>
      </p:sp>
    </p:spTree>
    <p:extLst>
      <p:ext uri="{BB962C8B-B14F-4D97-AF65-F5344CB8AC3E}">
        <p14:creationId xmlns:p14="http://schemas.microsoft.com/office/powerpoint/2010/main" val="252525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13</a:t>
            </a:fld>
            <a:endParaRPr lang="en-NZ"/>
          </a:p>
        </p:txBody>
      </p:sp>
    </p:spTree>
    <p:extLst>
      <p:ext uri="{BB962C8B-B14F-4D97-AF65-F5344CB8AC3E}">
        <p14:creationId xmlns:p14="http://schemas.microsoft.com/office/powerpoint/2010/main" val="318234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14</a:t>
            </a:fld>
            <a:endParaRPr lang="en-NZ"/>
          </a:p>
        </p:txBody>
      </p:sp>
    </p:spTree>
    <p:extLst>
      <p:ext uri="{BB962C8B-B14F-4D97-AF65-F5344CB8AC3E}">
        <p14:creationId xmlns:p14="http://schemas.microsoft.com/office/powerpoint/2010/main" val="299651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defTabSz="914330">
              <a:defRPr/>
            </a:pPr>
            <a:endParaRPr lang="en-NZ">
              <a:solidFill>
                <a:srgbClr val="15384B"/>
              </a:solidFill>
              <a:ea typeface="+mn-lt"/>
              <a:cs typeface="+mn-lt"/>
            </a:endParaRPr>
          </a:p>
          <a:p>
            <a:pPr marL="285728" indent="-285728">
              <a:buFont typeface="Wingdings" pitchFamily="2" charset="2"/>
              <a:buChar char="Ø"/>
            </a:pPr>
            <a:endParaRPr lang="en-US">
              <a:solidFill>
                <a:srgbClr val="15384B"/>
              </a:solidFill>
              <a:cs typeface="Calibri"/>
            </a:endParaRPr>
          </a:p>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2</a:t>
            </a:fld>
            <a:endParaRPr lang="en-NZ"/>
          </a:p>
        </p:txBody>
      </p:sp>
    </p:spTree>
    <p:extLst>
      <p:ext uri="{BB962C8B-B14F-4D97-AF65-F5344CB8AC3E}">
        <p14:creationId xmlns:p14="http://schemas.microsoft.com/office/powerpoint/2010/main" val="272131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defTabSz="914330">
              <a:defRPr/>
            </a:pPr>
            <a:endParaRPr lang="en-NZ">
              <a:solidFill>
                <a:srgbClr val="15384B"/>
              </a:solidFill>
              <a:ea typeface="+mn-lt"/>
              <a:cs typeface="+mn-lt"/>
            </a:endParaRPr>
          </a:p>
          <a:p>
            <a:pPr marL="285728" indent="-285728">
              <a:buFont typeface="Wingdings" pitchFamily="2" charset="2"/>
              <a:buChar char="Ø"/>
            </a:pPr>
            <a:endParaRPr lang="en-US">
              <a:solidFill>
                <a:srgbClr val="15384B"/>
              </a:solidFill>
              <a:cs typeface="Calibri"/>
            </a:endParaRPr>
          </a:p>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3</a:t>
            </a:fld>
            <a:endParaRPr lang="en-NZ"/>
          </a:p>
        </p:txBody>
      </p:sp>
    </p:spTree>
    <p:extLst>
      <p:ext uri="{BB962C8B-B14F-4D97-AF65-F5344CB8AC3E}">
        <p14:creationId xmlns:p14="http://schemas.microsoft.com/office/powerpoint/2010/main" val="375575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4</a:t>
            </a:fld>
            <a:endParaRPr lang="en-NZ"/>
          </a:p>
        </p:txBody>
      </p:sp>
    </p:spTree>
    <p:extLst>
      <p:ext uri="{BB962C8B-B14F-4D97-AF65-F5344CB8AC3E}">
        <p14:creationId xmlns:p14="http://schemas.microsoft.com/office/powerpoint/2010/main" val="231966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defTabSz="914330">
              <a:defRPr/>
            </a:pPr>
            <a:endParaRPr lang="en-NZ">
              <a:solidFill>
                <a:srgbClr val="15384B"/>
              </a:solidFill>
              <a:ea typeface="+mn-lt"/>
              <a:cs typeface="+mn-lt"/>
            </a:endParaRPr>
          </a:p>
          <a:p>
            <a:pPr marL="285728" indent="-285728">
              <a:buFont typeface="Wingdings" pitchFamily="2" charset="2"/>
              <a:buChar char="Ø"/>
            </a:pPr>
            <a:endParaRPr lang="en-US">
              <a:solidFill>
                <a:srgbClr val="15384B"/>
              </a:solidFill>
              <a:cs typeface="Calibri"/>
            </a:endParaRPr>
          </a:p>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5</a:t>
            </a:fld>
            <a:endParaRPr lang="en-NZ"/>
          </a:p>
        </p:txBody>
      </p:sp>
    </p:spTree>
    <p:extLst>
      <p:ext uri="{BB962C8B-B14F-4D97-AF65-F5344CB8AC3E}">
        <p14:creationId xmlns:p14="http://schemas.microsoft.com/office/powerpoint/2010/main" val="45234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defTabSz="914330">
              <a:defRPr/>
            </a:pPr>
            <a:endParaRPr lang="en-NZ">
              <a:solidFill>
                <a:srgbClr val="15384B"/>
              </a:solidFill>
              <a:ea typeface="+mn-lt"/>
              <a:cs typeface="+mn-lt"/>
            </a:endParaRPr>
          </a:p>
          <a:p>
            <a:pPr marL="285728" indent="-285728">
              <a:buFont typeface="Wingdings" pitchFamily="2" charset="2"/>
              <a:buChar char="Ø"/>
            </a:pPr>
            <a:endParaRPr lang="en-US">
              <a:solidFill>
                <a:srgbClr val="15384B"/>
              </a:solidFill>
              <a:cs typeface="Calibri"/>
            </a:endParaRPr>
          </a:p>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6</a:t>
            </a:fld>
            <a:endParaRPr lang="en-NZ"/>
          </a:p>
        </p:txBody>
      </p:sp>
    </p:spTree>
    <p:extLst>
      <p:ext uri="{BB962C8B-B14F-4D97-AF65-F5344CB8AC3E}">
        <p14:creationId xmlns:p14="http://schemas.microsoft.com/office/powerpoint/2010/main" val="191969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7</a:t>
            </a:fld>
            <a:endParaRPr lang="en-NZ"/>
          </a:p>
        </p:txBody>
      </p:sp>
    </p:spTree>
    <p:extLst>
      <p:ext uri="{BB962C8B-B14F-4D97-AF65-F5344CB8AC3E}">
        <p14:creationId xmlns:p14="http://schemas.microsoft.com/office/powerpoint/2010/main" val="231957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a:p>
            <a:endParaRPr lang="en-NZ"/>
          </a:p>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8</a:t>
            </a:fld>
            <a:endParaRPr lang="en-NZ"/>
          </a:p>
        </p:txBody>
      </p:sp>
    </p:spTree>
    <p:extLst>
      <p:ext uri="{BB962C8B-B14F-4D97-AF65-F5344CB8AC3E}">
        <p14:creationId xmlns:p14="http://schemas.microsoft.com/office/powerpoint/2010/main" val="145374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26FA03E-F19F-4E00-A731-7A098EF2F1C9}" type="slidenum">
              <a:rPr lang="en-NZ" smtClean="0"/>
              <a:t>9</a:t>
            </a:fld>
            <a:endParaRPr lang="en-NZ"/>
          </a:p>
        </p:txBody>
      </p:sp>
    </p:spTree>
    <p:extLst>
      <p:ext uri="{BB962C8B-B14F-4D97-AF65-F5344CB8AC3E}">
        <p14:creationId xmlns:p14="http://schemas.microsoft.com/office/powerpoint/2010/main" val="1183550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C36A892C-7897-4034-8A54-EF529AF20C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3" y="-22843"/>
            <a:ext cx="12269585" cy="6903686"/>
          </a:xfrm>
          <a:prstGeom prst="rect">
            <a:avLst/>
          </a:prstGeom>
        </p:spPr>
      </p:pic>
    </p:spTree>
    <p:extLst>
      <p:ext uri="{BB962C8B-B14F-4D97-AF65-F5344CB8AC3E}">
        <p14:creationId xmlns:p14="http://schemas.microsoft.com/office/powerpoint/2010/main" val="279430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8" cy="6860029"/>
          </a:xfrm>
          <a:prstGeom prst="rect">
            <a:avLst/>
          </a:prstGeom>
        </p:spPr>
      </p:pic>
      <p:sp>
        <p:nvSpPr>
          <p:cNvPr id="7" name="Title 1">
            <a:extLst>
              <a:ext uri="{FF2B5EF4-FFF2-40B4-BE49-F238E27FC236}">
                <a16:creationId xmlns:a16="http://schemas.microsoft.com/office/drawing/2014/main" id="{5B79933A-A716-4A4C-BC3C-9E4D22E28E18}"/>
              </a:ext>
            </a:extLst>
          </p:cNvPr>
          <p:cNvSpPr>
            <a:spLocks noGrp="1"/>
          </p:cNvSpPr>
          <p:nvPr>
            <p:ph type="title"/>
          </p:nvPr>
        </p:nvSpPr>
        <p:spPr>
          <a:xfrm>
            <a:off x="347402" y="233405"/>
            <a:ext cx="11461173" cy="892527"/>
          </a:xfrm>
        </p:spPr>
        <p:txBody>
          <a:bodyPr>
            <a:normAutofit/>
          </a:bodyPr>
          <a:lstStyle>
            <a:lvl1pPr>
              <a:defRPr sz="4000" b="1">
                <a:solidFill>
                  <a:srgbClr val="197D92"/>
                </a:solidFill>
              </a:defRPr>
            </a:lvl1pPr>
          </a:lstStyle>
          <a:p>
            <a:r>
              <a:rPr lang="en-US"/>
              <a:t>Click to edit Master title style</a:t>
            </a:r>
            <a:endParaRPr lang="en-NZ"/>
          </a:p>
        </p:txBody>
      </p:sp>
      <p:sp>
        <p:nvSpPr>
          <p:cNvPr id="10" name="Content Placeholder 2">
            <a:extLst>
              <a:ext uri="{FF2B5EF4-FFF2-40B4-BE49-F238E27FC236}">
                <a16:creationId xmlns:a16="http://schemas.microsoft.com/office/drawing/2014/main" id="{DA19127C-91EA-42D4-8DE7-22DAC211447D}"/>
              </a:ext>
            </a:extLst>
          </p:cNvPr>
          <p:cNvSpPr>
            <a:spLocks noGrp="1"/>
          </p:cNvSpPr>
          <p:nvPr>
            <p:ph sz="half" idx="1"/>
          </p:nvPr>
        </p:nvSpPr>
        <p:spPr>
          <a:xfrm>
            <a:off x="347401" y="1360111"/>
            <a:ext cx="11461173" cy="4955868"/>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2" name="Picture 11">
            <a:extLst>
              <a:ext uri="{FF2B5EF4-FFF2-40B4-BE49-F238E27FC236}">
                <a16:creationId xmlns:a16="http://schemas.microsoft.com/office/drawing/2014/main" id="{560C48C2-AA3F-4602-B4ED-DC61759CB1F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74674" y="388880"/>
            <a:ext cx="3150529" cy="598201"/>
          </a:xfrm>
          <a:prstGeom prst="rect">
            <a:avLst/>
          </a:prstGeom>
        </p:spPr>
      </p:pic>
      <p:pic>
        <p:nvPicPr>
          <p:cNvPr id="6" name="Picture 5">
            <a:extLst>
              <a:ext uri="{FF2B5EF4-FFF2-40B4-BE49-F238E27FC236}">
                <a16:creationId xmlns:a16="http://schemas.microsoft.com/office/drawing/2014/main" id="{62C27024-C38B-4E87-AE0E-51155AD813C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80897" y="6454829"/>
            <a:ext cx="11622927" cy="364186"/>
          </a:xfrm>
          <a:prstGeom prst="rect">
            <a:avLst/>
          </a:prstGeom>
        </p:spPr>
      </p:pic>
    </p:spTree>
    <p:extLst>
      <p:ext uri="{BB962C8B-B14F-4D97-AF65-F5344CB8AC3E}">
        <p14:creationId xmlns:p14="http://schemas.microsoft.com/office/powerpoint/2010/main" val="40303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icture containing qr code&#10;&#10;Description automatically generated">
            <a:extLst>
              <a:ext uri="{FF2B5EF4-FFF2-40B4-BE49-F238E27FC236}">
                <a16:creationId xmlns:a16="http://schemas.microsoft.com/office/drawing/2014/main" id="{C2F0CBB7-2F28-44FA-ACC3-1A07688FD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0031"/>
          </a:xfrm>
          <a:prstGeom prst="rect">
            <a:avLst/>
          </a:prstGeom>
        </p:spPr>
      </p:pic>
    </p:spTree>
    <p:extLst>
      <p:ext uri="{BB962C8B-B14F-4D97-AF65-F5344CB8AC3E}">
        <p14:creationId xmlns:p14="http://schemas.microsoft.com/office/powerpoint/2010/main" val="123410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6DA2-0CA8-E252-2439-57D3A15909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D31AD37-E4C8-2013-37D3-A855ECB2B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3158323-82A6-1FC6-CA43-F4C47C4488B7}"/>
              </a:ext>
            </a:extLst>
          </p:cNvPr>
          <p:cNvSpPr>
            <a:spLocks noGrp="1"/>
          </p:cNvSpPr>
          <p:nvPr>
            <p:ph type="dt" sz="half" idx="10"/>
          </p:nvPr>
        </p:nvSpPr>
        <p:spPr/>
        <p:txBody>
          <a:bodyPr/>
          <a:lstStyle/>
          <a:p>
            <a:fld id="{9720D062-7CAF-4D8C-8BAA-1E22690A6C98}" type="datetimeFigureOut">
              <a:rPr lang="en-NZ" smtClean="0"/>
              <a:t>17/02/2025</a:t>
            </a:fld>
            <a:endParaRPr lang="en-NZ"/>
          </a:p>
        </p:txBody>
      </p:sp>
      <p:sp>
        <p:nvSpPr>
          <p:cNvPr id="5" name="Footer Placeholder 4">
            <a:extLst>
              <a:ext uri="{FF2B5EF4-FFF2-40B4-BE49-F238E27FC236}">
                <a16:creationId xmlns:a16="http://schemas.microsoft.com/office/drawing/2014/main" id="{FEFD1373-CC98-9750-97FB-E7485AE80BC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3B19954-AA30-ADE2-C04F-D39E6D68AF53}"/>
              </a:ext>
            </a:extLst>
          </p:cNvPr>
          <p:cNvSpPr>
            <a:spLocks noGrp="1"/>
          </p:cNvSpPr>
          <p:nvPr>
            <p:ph type="sldNum" sz="quarter" idx="12"/>
          </p:nvPr>
        </p:nvSpPr>
        <p:spPr/>
        <p:txBody>
          <a:bodyPr/>
          <a:lstStyle/>
          <a:p>
            <a:fld id="{5251AF99-5D89-4BB0-8D85-73881CC452FF}" type="slidenum">
              <a:rPr lang="en-NZ" smtClean="0"/>
              <a:t>‹#›</a:t>
            </a:fld>
            <a:endParaRPr lang="en-NZ"/>
          </a:p>
        </p:txBody>
      </p:sp>
    </p:spTree>
    <p:extLst>
      <p:ext uri="{BB962C8B-B14F-4D97-AF65-F5344CB8AC3E}">
        <p14:creationId xmlns:p14="http://schemas.microsoft.com/office/powerpoint/2010/main" val="154643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6104C-56B9-410B-BB22-1D73C3E70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8" name="Content Placeholder 2">
            <a:extLst>
              <a:ext uri="{FF2B5EF4-FFF2-40B4-BE49-F238E27FC236}">
                <a16:creationId xmlns:a16="http://schemas.microsoft.com/office/drawing/2014/main" id="{081F741E-68C2-4C7D-8A6E-E8D6186CD759}"/>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5" name="Picture 4" descr="Background pattern&#10;&#10;Description automatically generated">
            <a:extLst>
              <a:ext uri="{FF2B5EF4-FFF2-40B4-BE49-F238E27FC236}">
                <a16:creationId xmlns:a16="http://schemas.microsoft.com/office/drawing/2014/main" id="{2FC176DD-7544-4E81-9486-CC59C1209F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90" b="69842"/>
          <a:stretch/>
        </p:blipFill>
        <p:spPr>
          <a:xfrm>
            <a:off x="20" y="1283"/>
            <a:ext cx="12191980" cy="1325563"/>
          </a:xfrm>
          <a:prstGeom prst="rect">
            <a:avLst/>
          </a:prstGeom>
        </p:spPr>
      </p:pic>
      <p:sp>
        <p:nvSpPr>
          <p:cNvPr id="2" name="Title 1">
            <a:extLst>
              <a:ext uri="{FF2B5EF4-FFF2-40B4-BE49-F238E27FC236}">
                <a16:creationId xmlns:a16="http://schemas.microsoft.com/office/drawing/2014/main" id="{AF379B10-FF4B-4E2C-AF3A-81543AC43B28}"/>
              </a:ext>
            </a:extLst>
          </p:cNvPr>
          <p:cNvSpPr>
            <a:spLocks noGrp="1"/>
          </p:cNvSpPr>
          <p:nvPr>
            <p:ph type="title"/>
          </p:nvPr>
        </p:nvSpPr>
        <p:spPr>
          <a:xfrm>
            <a:off x="838200" y="1"/>
            <a:ext cx="10515600" cy="1325563"/>
          </a:xfrm>
        </p:spPr>
        <p:txBody>
          <a:bodyPr>
            <a:normAutofit/>
          </a:bodyPr>
          <a:lstStyle>
            <a:lvl1pPr>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1654095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6104C-56B9-410B-BB22-1D73C3E70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8" name="Content Placeholder 2">
            <a:extLst>
              <a:ext uri="{FF2B5EF4-FFF2-40B4-BE49-F238E27FC236}">
                <a16:creationId xmlns:a16="http://schemas.microsoft.com/office/drawing/2014/main" id="{081F741E-68C2-4C7D-8A6E-E8D6186CD759}"/>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itle 1">
            <a:extLst>
              <a:ext uri="{FF2B5EF4-FFF2-40B4-BE49-F238E27FC236}">
                <a16:creationId xmlns:a16="http://schemas.microsoft.com/office/drawing/2014/main" id="{AF379B10-FF4B-4E2C-AF3A-81543AC43B28}"/>
              </a:ext>
            </a:extLst>
          </p:cNvPr>
          <p:cNvSpPr>
            <a:spLocks noGrp="1"/>
          </p:cNvSpPr>
          <p:nvPr>
            <p:ph type="title"/>
          </p:nvPr>
        </p:nvSpPr>
        <p:spPr>
          <a:xfrm>
            <a:off x="838200" y="1"/>
            <a:ext cx="10515600" cy="1325563"/>
          </a:xfrm>
        </p:spPr>
        <p:txBody>
          <a:bodyPr>
            <a:normAutofit/>
          </a:bodyPr>
          <a:lstStyle>
            <a:lvl1pPr>
              <a:defRPr sz="27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31874992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914C7-6C6D-482A-A125-F3E63C9EB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23823991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F54A95F-5EA7-442F-A36A-896CD9CC4A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90" b="5719"/>
          <a:stretch/>
        </p:blipFill>
        <p:spPr>
          <a:xfrm>
            <a:off x="20" y="1282"/>
            <a:ext cx="12191980" cy="6856718"/>
          </a:xfrm>
          <a:prstGeom prst="rect">
            <a:avLst/>
          </a:prstGeom>
        </p:spPr>
      </p:pic>
    </p:spTree>
    <p:extLst>
      <p:ext uri="{BB962C8B-B14F-4D97-AF65-F5344CB8AC3E}">
        <p14:creationId xmlns:p14="http://schemas.microsoft.com/office/powerpoint/2010/main" val="2061662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080EF-61A4-4FA0-9EA7-6A6030DA43B4}" type="datetimeFigureOut">
              <a:rPr lang="en-NZ" smtClean="0"/>
              <a:t>17/02/2025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EE25E88-A158-48D9-BD92-A1EB9CF152B5}" type="slidenum">
              <a:rPr lang="en-NZ" smtClean="0"/>
              <a:t>‹#›</a:t>
            </a:fld>
            <a:endParaRPr lang="en-NZ"/>
          </a:p>
        </p:txBody>
      </p:sp>
    </p:spTree>
    <p:extLst>
      <p:ext uri="{BB962C8B-B14F-4D97-AF65-F5344CB8AC3E}">
        <p14:creationId xmlns:p14="http://schemas.microsoft.com/office/powerpoint/2010/main" val="217579984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8" cy="6860029"/>
          </a:xfrm>
          <a:prstGeom prst="rect">
            <a:avLst/>
          </a:prstGeom>
        </p:spPr>
      </p:pic>
      <p:sp>
        <p:nvSpPr>
          <p:cNvPr id="7" name="Title 1">
            <a:extLst>
              <a:ext uri="{FF2B5EF4-FFF2-40B4-BE49-F238E27FC236}">
                <a16:creationId xmlns:a16="http://schemas.microsoft.com/office/drawing/2014/main" id="{5B79933A-A716-4A4C-BC3C-9E4D22E28E18}"/>
              </a:ext>
            </a:extLst>
          </p:cNvPr>
          <p:cNvSpPr>
            <a:spLocks noGrp="1"/>
          </p:cNvSpPr>
          <p:nvPr>
            <p:ph type="title"/>
          </p:nvPr>
        </p:nvSpPr>
        <p:spPr>
          <a:xfrm>
            <a:off x="347402" y="233405"/>
            <a:ext cx="11461173" cy="892527"/>
          </a:xfrm>
        </p:spPr>
        <p:txBody>
          <a:bodyPr>
            <a:normAutofit/>
          </a:bodyPr>
          <a:lstStyle>
            <a:lvl1pPr>
              <a:defRPr sz="4000" b="1">
                <a:solidFill>
                  <a:srgbClr val="197D92"/>
                </a:solidFill>
              </a:defRPr>
            </a:lvl1pPr>
          </a:lstStyle>
          <a:p>
            <a:r>
              <a:rPr lang="en-US"/>
              <a:t>Click to edit Master title style</a:t>
            </a:r>
            <a:endParaRPr lang="en-NZ"/>
          </a:p>
        </p:txBody>
      </p:sp>
      <p:sp>
        <p:nvSpPr>
          <p:cNvPr id="10" name="Content Placeholder 2">
            <a:extLst>
              <a:ext uri="{FF2B5EF4-FFF2-40B4-BE49-F238E27FC236}">
                <a16:creationId xmlns:a16="http://schemas.microsoft.com/office/drawing/2014/main" id="{DA19127C-91EA-42D4-8DE7-22DAC211447D}"/>
              </a:ext>
            </a:extLst>
          </p:cNvPr>
          <p:cNvSpPr>
            <a:spLocks noGrp="1"/>
          </p:cNvSpPr>
          <p:nvPr>
            <p:ph sz="half" idx="1"/>
          </p:nvPr>
        </p:nvSpPr>
        <p:spPr>
          <a:xfrm>
            <a:off x="347401" y="1360110"/>
            <a:ext cx="5548053" cy="5131478"/>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3">
            <a:extLst>
              <a:ext uri="{FF2B5EF4-FFF2-40B4-BE49-F238E27FC236}">
                <a16:creationId xmlns:a16="http://schemas.microsoft.com/office/drawing/2014/main" id="{8D632BA5-86AB-442E-91D8-4E51C3853537}"/>
              </a:ext>
            </a:extLst>
          </p:cNvPr>
          <p:cNvSpPr>
            <a:spLocks noGrp="1"/>
          </p:cNvSpPr>
          <p:nvPr>
            <p:ph sz="half" idx="2"/>
          </p:nvPr>
        </p:nvSpPr>
        <p:spPr>
          <a:xfrm>
            <a:off x="6277148" y="1360111"/>
            <a:ext cx="5548053" cy="5131479"/>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2" name="Picture 11">
            <a:extLst>
              <a:ext uri="{FF2B5EF4-FFF2-40B4-BE49-F238E27FC236}">
                <a16:creationId xmlns:a16="http://schemas.microsoft.com/office/drawing/2014/main" id="{560C48C2-AA3F-4602-B4ED-DC61759CB1F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74674" y="388880"/>
            <a:ext cx="3150529" cy="598201"/>
          </a:xfrm>
          <a:prstGeom prst="rect">
            <a:avLst/>
          </a:prstGeom>
        </p:spPr>
      </p:pic>
      <p:pic>
        <p:nvPicPr>
          <p:cNvPr id="6" name="Picture 5">
            <a:extLst>
              <a:ext uri="{FF2B5EF4-FFF2-40B4-BE49-F238E27FC236}">
                <a16:creationId xmlns:a16="http://schemas.microsoft.com/office/drawing/2014/main" id="{62C27024-C38B-4E87-AE0E-51155AD813C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5" y="6620546"/>
            <a:ext cx="12191974" cy="239775"/>
          </a:xfrm>
          <a:prstGeom prst="rect">
            <a:avLst/>
          </a:prstGeom>
        </p:spPr>
      </p:pic>
    </p:spTree>
    <p:extLst>
      <p:ext uri="{BB962C8B-B14F-4D97-AF65-F5344CB8AC3E}">
        <p14:creationId xmlns:p14="http://schemas.microsoft.com/office/powerpoint/2010/main" val="189000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Website&#10;&#10;Description automatically generated">
            <a:extLst>
              <a:ext uri="{FF2B5EF4-FFF2-40B4-BE49-F238E27FC236}">
                <a16:creationId xmlns:a16="http://schemas.microsoft.com/office/drawing/2014/main" id="{ED2C52A9-A6E8-42A4-882E-BE459B16FF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0031"/>
          </a:xfrm>
          <a:prstGeom prst="rect">
            <a:avLst/>
          </a:prstGeom>
        </p:spPr>
      </p:pic>
      <p:sp>
        <p:nvSpPr>
          <p:cNvPr id="8" name="Title 1">
            <a:extLst>
              <a:ext uri="{FF2B5EF4-FFF2-40B4-BE49-F238E27FC236}">
                <a16:creationId xmlns:a16="http://schemas.microsoft.com/office/drawing/2014/main" id="{C44BFDE1-64C3-46D8-93A4-E67F4A79AC5D}"/>
              </a:ext>
            </a:extLst>
          </p:cNvPr>
          <p:cNvSpPr>
            <a:spLocks noGrp="1"/>
          </p:cNvSpPr>
          <p:nvPr>
            <p:ph type="title"/>
          </p:nvPr>
        </p:nvSpPr>
        <p:spPr>
          <a:xfrm>
            <a:off x="5626332" y="1448939"/>
            <a:ext cx="4457007" cy="831908"/>
          </a:xfrm>
        </p:spPr>
        <p:txBody>
          <a:bodyPr>
            <a:noAutofit/>
          </a:bodyPr>
          <a:lstStyle>
            <a:lvl1pPr>
              <a:defRPr sz="4000" b="1">
                <a:solidFill>
                  <a:schemeClr val="bg1"/>
                </a:solidFill>
              </a:defRPr>
            </a:lvl1pPr>
          </a:lstStyle>
          <a:p>
            <a:r>
              <a:rPr lang="en-US"/>
              <a:t>Click to edit Master title style</a:t>
            </a:r>
            <a:endParaRPr lang="en-NZ"/>
          </a:p>
        </p:txBody>
      </p:sp>
      <p:sp>
        <p:nvSpPr>
          <p:cNvPr id="9" name="Content Placeholder 2">
            <a:extLst>
              <a:ext uri="{FF2B5EF4-FFF2-40B4-BE49-F238E27FC236}">
                <a16:creationId xmlns:a16="http://schemas.microsoft.com/office/drawing/2014/main" id="{37E69971-1A84-4B32-AF94-81A58F9D4E00}"/>
              </a:ext>
            </a:extLst>
          </p:cNvPr>
          <p:cNvSpPr>
            <a:spLocks noGrp="1"/>
          </p:cNvSpPr>
          <p:nvPr>
            <p:ph idx="1"/>
          </p:nvPr>
        </p:nvSpPr>
        <p:spPr>
          <a:xfrm>
            <a:off x="5626332" y="2781590"/>
            <a:ext cx="5180214" cy="1715596"/>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descr="A picture containing text&#10;&#10;Description automatically generated">
            <a:extLst>
              <a:ext uri="{FF2B5EF4-FFF2-40B4-BE49-F238E27FC236}">
                <a16:creationId xmlns:a16="http://schemas.microsoft.com/office/drawing/2014/main" id="{71D1541C-0F63-4FED-BDC7-56F0E49A9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26332" y="4909765"/>
            <a:ext cx="4215937" cy="800494"/>
          </a:xfrm>
          <a:prstGeom prst="rect">
            <a:avLst/>
          </a:prstGeom>
        </p:spPr>
      </p:pic>
    </p:spTree>
    <p:extLst>
      <p:ext uri="{BB962C8B-B14F-4D97-AF65-F5344CB8AC3E}">
        <p14:creationId xmlns:p14="http://schemas.microsoft.com/office/powerpoint/2010/main" val="416284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2C52A9-A6E8-42A4-882E-BE459B16FF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9" cy="6860031"/>
          </a:xfrm>
          <a:prstGeom prst="rect">
            <a:avLst/>
          </a:prstGeom>
        </p:spPr>
      </p:pic>
      <p:sp>
        <p:nvSpPr>
          <p:cNvPr id="8" name="Title 1">
            <a:extLst>
              <a:ext uri="{FF2B5EF4-FFF2-40B4-BE49-F238E27FC236}">
                <a16:creationId xmlns:a16="http://schemas.microsoft.com/office/drawing/2014/main" id="{C44BFDE1-64C3-46D8-93A4-E67F4A79AC5D}"/>
              </a:ext>
            </a:extLst>
          </p:cNvPr>
          <p:cNvSpPr>
            <a:spLocks noGrp="1"/>
          </p:cNvSpPr>
          <p:nvPr>
            <p:ph type="title"/>
          </p:nvPr>
        </p:nvSpPr>
        <p:spPr>
          <a:xfrm>
            <a:off x="5626332" y="1448939"/>
            <a:ext cx="4457007" cy="831908"/>
          </a:xfrm>
        </p:spPr>
        <p:txBody>
          <a:bodyPr>
            <a:noAutofit/>
          </a:bodyPr>
          <a:lstStyle>
            <a:lvl1pPr>
              <a:defRPr sz="4000" b="1">
                <a:solidFill>
                  <a:srgbClr val="197D92"/>
                </a:solidFill>
              </a:defRPr>
            </a:lvl1pPr>
          </a:lstStyle>
          <a:p>
            <a:r>
              <a:rPr lang="en-US"/>
              <a:t>Click to edit Master title style</a:t>
            </a:r>
            <a:endParaRPr lang="en-NZ"/>
          </a:p>
        </p:txBody>
      </p:sp>
      <p:sp>
        <p:nvSpPr>
          <p:cNvPr id="9" name="Content Placeholder 2">
            <a:extLst>
              <a:ext uri="{FF2B5EF4-FFF2-40B4-BE49-F238E27FC236}">
                <a16:creationId xmlns:a16="http://schemas.microsoft.com/office/drawing/2014/main" id="{37E69971-1A84-4B32-AF94-81A58F9D4E00}"/>
              </a:ext>
            </a:extLst>
          </p:cNvPr>
          <p:cNvSpPr>
            <a:spLocks noGrp="1"/>
          </p:cNvSpPr>
          <p:nvPr>
            <p:ph idx="1"/>
          </p:nvPr>
        </p:nvSpPr>
        <p:spPr>
          <a:xfrm>
            <a:off x="5626332" y="2781590"/>
            <a:ext cx="5180214" cy="1715596"/>
          </a:xfrm>
        </p:spPr>
        <p:txBody>
          <a:bodyPr>
            <a:normAutofit/>
          </a:bodyPr>
          <a:lstStyle>
            <a:lvl1pPr>
              <a:defRPr sz="2400">
                <a:solidFill>
                  <a:srgbClr val="454545"/>
                </a:solidFill>
              </a:defRPr>
            </a:lvl1pPr>
            <a:lvl2pPr>
              <a:defRPr sz="2000">
                <a:solidFill>
                  <a:srgbClr val="454545"/>
                </a:solidFill>
              </a:defRPr>
            </a:lvl2pPr>
            <a:lvl3pPr>
              <a:defRPr sz="1800">
                <a:solidFill>
                  <a:srgbClr val="454545"/>
                </a:solidFill>
              </a:defRPr>
            </a:lvl3pPr>
            <a:lvl4pPr>
              <a:defRPr sz="1600">
                <a:solidFill>
                  <a:srgbClr val="454545"/>
                </a:solidFill>
              </a:defRPr>
            </a:lvl4pPr>
            <a:lvl5pPr>
              <a:defRPr sz="1600">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a:extLst>
              <a:ext uri="{FF2B5EF4-FFF2-40B4-BE49-F238E27FC236}">
                <a16:creationId xmlns:a16="http://schemas.microsoft.com/office/drawing/2014/main" id="{71D1541C-0F63-4FED-BDC7-56F0E49A92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26333" y="4909765"/>
            <a:ext cx="4215934" cy="800494"/>
          </a:xfrm>
          <a:prstGeom prst="rect">
            <a:avLst/>
          </a:prstGeom>
        </p:spPr>
      </p:pic>
    </p:spTree>
    <p:extLst>
      <p:ext uri="{BB962C8B-B14F-4D97-AF65-F5344CB8AC3E}">
        <p14:creationId xmlns:p14="http://schemas.microsoft.com/office/powerpoint/2010/main" val="6167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A picture containing timeline&#10;&#10;Description automatically generated">
            <a:extLst>
              <a:ext uri="{FF2B5EF4-FFF2-40B4-BE49-F238E27FC236}">
                <a16:creationId xmlns:a16="http://schemas.microsoft.com/office/drawing/2014/main" id="{67758C85-8A49-4150-9CB4-B958AE8B4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0031"/>
          </a:xfrm>
          <a:prstGeom prst="rect">
            <a:avLst/>
          </a:prstGeom>
        </p:spPr>
      </p:pic>
    </p:spTree>
    <p:extLst>
      <p:ext uri="{BB962C8B-B14F-4D97-AF65-F5344CB8AC3E}">
        <p14:creationId xmlns:p14="http://schemas.microsoft.com/office/powerpoint/2010/main" val="1391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0031"/>
          </a:xfrm>
          <a:prstGeom prst="rect">
            <a:avLst/>
          </a:prstGeom>
        </p:spPr>
      </p:pic>
      <p:sp>
        <p:nvSpPr>
          <p:cNvPr id="5" name="Title 1">
            <a:extLst>
              <a:ext uri="{FF2B5EF4-FFF2-40B4-BE49-F238E27FC236}">
                <a16:creationId xmlns:a16="http://schemas.microsoft.com/office/drawing/2014/main" id="{FA973B46-5C0A-452B-9148-2688D1419474}"/>
              </a:ext>
            </a:extLst>
          </p:cNvPr>
          <p:cNvSpPr>
            <a:spLocks noGrp="1"/>
          </p:cNvSpPr>
          <p:nvPr>
            <p:ph type="title"/>
          </p:nvPr>
        </p:nvSpPr>
        <p:spPr>
          <a:xfrm>
            <a:off x="347402" y="233405"/>
            <a:ext cx="11461173" cy="892527"/>
          </a:xfrm>
        </p:spPr>
        <p:txBody>
          <a:bodyPr>
            <a:normAutofit/>
          </a:bodyPr>
          <a:lstStyle>
            <a:lvl1pPr>
              <a:defRPr sz="4000" b="1">
                <a:solidFill>
                  <a:schemeClr val="bg1"/>
                </a:solidFill>
              </a:defRPr>
            </a:lvl1pPr>
          </a:lstStyle>
          <a:p>
            <a:r>
              <a:rPr lang="en-US"/>
              <a:t>Click to edit Master title style</a:t>
            </a:r>
            <a:endParaRPr lang="en-NZ"/>
          </a:p>
        </p:txBody>
      </p:sp>
      <p:sp>
        <p:nvSpPr>
          <p:cNvPr id="6" name="Content Placeholder 2">
            <a:extLst>
              <a:ext uri="{FF2B5EF4-FFF2-40B4-BE49-F238E27FC236}">
                <a16:creationId xmlns:a16="http://schemas.microsoft.com/office/drawing/2014/main" id="{A7EF23EB-6CBC-4112-B9A8-74BAE2F819D0}"/>
              </a:ext>
            </a:extLst>
          </p:cNvPr>
          <p:cNvSpPr>
            <a:spLocks noGrp="1"/>
          </p:cNvSpPr>
          <p:nvPr>
            <p:ph sz="half" idx="1"/>
          </p:nvPr>
        </p:nvSpPr>
        <p:spPr>
          <a:xfrm>
            <a:off x="347401" y="1459864"/>
            <a:ext cx="5548053" cy="51314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3">
            <a:extLst>
              <a:ext uri="{FF2B5EF4-FFF2-40B4-BE49-F238E27FC236}">
                <a16:creationId xmlns:a16="http://schemas.microsoft.com/office/drawing/2014/main" id="{5DF5D865-7454-4615-88C2-860517BC5CA0}"/>
              </a:ext>
            </a:extLst>
          </p:cNvPr>
          <p:cNvSpPr>
            <a:spLocks noGrp="1"/>
          </p:cNvSpPr>
          <p:nvPr>
            <p:ph sz="half" idx="2"/>
          </p:nvPr>
        </p:nvSpPr>
        <p:spPr>
          <a:xfrm>
            <a:off x="6277148" y="1459863"/>
            <a:ext cx="5548053" cy="51314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9" name="Picture 8" descr="A picture containing text&#10;&#10;Description automatically generated">
            <a:extLst>
              <a:ext uri="{FF2B5EF4-FFF2-40B4-BE49-F238E27FC236}">
                <a16:creationId xmlns:a16="http://schemas.microsoft.com/office/drawing/2014/main" id="{590BF44C-F927-46B6-9E97-BD95E1C718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4674" y="388880"/>
            <a:ext cx="3150529" cy="598202"/>
          </a:xfrm>
          <a:prstGeom prst="rect">
            <a:avLst/>
          </a:prstGeom>
        </p:spPr>
      </p:pic>
    </p:spTree>
    <p:extLst>
      <p:ext uri="{BB962C8B-B14F-4D97-AF65-F5344CB8AC3E}">
        <p14:creationId xmlns:p14="http://schemas.microsoft.com/office/powerpoint/2010/main" val="214370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9" cy="6860031"/>
          </a:xfrm>
          <a:prstGeom prst="rect">
            <a:avLst/>
          </a:prstGeom>
        </p:spPr>
      </p:pic>
      <p:sp>
        <p:nvSpPr>
          <p:cNvPr id="7" name="Title 1">
            <a:extLst>
              <a:ext uri="{FF2B5EF4-FFF2-40B4-BE49-F238E27FC236}">
                <a16:creationId xmlns:a16="http://schemas.microsoft.com/office/drawing/2014/main" id="{5B79933A-A716-4A4C-BC3C-9E4D22E28E18}"/>
              </a:ext>
            </a:extLst>
          </p:cNvPr>
          <p:cNvSpPr>
            <a:spLocks noGrp="1"/>
          </p:cNvSpPr>
          <p:nvPr>
            <p:ph type="title"/>
          </p:nvPr>
        </p:nvSpPr>
        <p:spPr>
          <a:xfrm>
            <a:off x="347402" y="233405"/>
            <a:ext cx="11461173" cy="892527"/>
          </a:xfrm>
        </p:spPr>
        <p:txBody>
          <a:bodyPr>
            <a:normAutofit/>
          </a:bodyPr>
          <a:lstStyle>
            <a:lvl1pPr>
              <a:defRPr sz="4000" b="1">
                <a:solidFill>
                  <a:schemeClr val="bg1"/>
                </a:solidFill>
              </a:defRPr>
            </a:lvl1pPr>
          </a:lstStyle>
          <a:p>
            <a:r>
              <a:rPr lang="en-US"/>
              <a:t>Click to edit Master title style</a:t>
            </a:r>
            <a:endParaRPr lang="en-NZ"/>
          </a:p>
        </p:txBody>
      </p:sp>
      <p:sp>
        <p:nvSpPr>
          <p:cNvPr id="10" name="Content Placeholder 2">
            <a:extLst>
              <a:ext uri="{FF2B5EF4-FFF2-40B4-BE49-F238E27FC236}">
                <a16:creationId xmlns:a16="http://schemas.microsoft.com/office/drawing/2014/main" id="{DA19127C-91EA-42D4-8DE7-22DAC211447D}"/>
              </a:ext>
            </a:extLst>
          </p:cNvPr>
          <p:cNvSpPr>
            <a:spLocks noGrp="1"/>
          </p:cNvSpPr>
          <p:nvPr>
            <p:ph sz="half" idx="1"/>
          </p:nvPr>
        </p:nvSpPr>
        <p:spPr>
          <a:xfrm>
            <a:off x="347401" y="1459864"/>
            <a:ext cx="5548053" cy="51314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3">
            <a:extLst>
              <a:ext uri="{FF2B5EF4-FFF2-40B4-BE49-F238E27FC236}">
                <a16:creationId xmlns:a16="http://schemas.microsoft.com/office/drawing/2014/main" id="{8D632BA5-86AB-442E-91D8-4E51C3853537}"/>
              </a:ext>
            </a:extLst>
          </p:cNvPr>
          <p:cNvSpPr>
            <a:spLocks noGrp="1"/>
          </p:cNvSpPr>
          <p:nvPr>
            <p:ph sz="half" idx="2"/>
          </p:nvPr>
        </p:nvSpPr>
        <p:spPr>
          <a:xfrm>
            <a:off x="6277148" y="1459863"/>
            <a:ext cx="5548053" cy="51314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2" name="Picture 11" descr="A picture containing text&#10;&#10;Description automatically generated">
            <a:extLst>
              <a:ext uri="{FF2B5EF4-FFF2-40B4-BE49-F238E27FC236}">
                <a16:creationId xmlns:a16="http://schemas.microsoft.com/office/drawing/2014/main" id="{560C48C2-AA3F-4602-B4ED-DC61759CB1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4674" y="388880"/>
            <a:ext cx="3150529" cy="598202"/>
          </a:xfrm>
          <a:prstGeom prst="rect">
            <a:avLst/>
          </a:prstGeom>
        </p:spPr>
      </p:pic>
    </p:spTree>
    <p:extLst>
      <p:ext uri="{BB962C8B-B14F-4D97-AF65-F5344CB8AC3E}">
        <p14:creationId xmlns:p14="http://schemas.microsoft.com/office/powerpoint/2010/main" val="205795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9" cy="6860030"/>
          </a:xfrm>
          <a:prstGeom prst="rect">
            <a:avLst/>
          </a:prstGeom>
        </p:spPr>
      </p:pic>
      <p:sp>
        <p:nvSpPr>
          <p:cNvPr id="7" name="Title 1">
            <a:extLst>
              <a:ext uri="{FF2B5EF4-FFF2-40B4-BE49-F238E27FC236}">
                <a16:creationId xmlns:a16="http://schemas.microsoft.com/office/drawing/2014/main" id="{5B79933A-A716-4A4C-BC3C-9E4D22E28E18}"/>
              </a:ext>
            </a:extLst>
          </p:cNvPr>
          <p:cNvSpPr>
            <a:spLocks noGrp="1"/>
          </p:cNvSpPr>
          <p:nvPr>
            <p:ph type="title"/>
          </p:nvPr>
        </p:nvSpPr>
        <p:spPr>
          <a:xfrm>
            <a:off x="347402" y="233405"/>
            <a:ext cx="11461173" cy="892527"/>
          </a:xfrm>
        </p:spPr>
        <p:txBody>
          <a:bodyPr>
            <a:normAutofit/>
          </a:bodyPr>
          <a:lstStyle>
            <a:lvl1pPr>
              <a:defRPr sz="4000" b="1">
                <a:solidFill>
                  <a:schemeClr val="bg1"/>
                </a:solidFill>
              </a:defRPr>
            </a:lvl1pPr>
          </a:lstStyle>
          <a:p>
            <a:r>
              <a:rPr lang="en-US"/>
              <a:t>Click to edit Master title style</a:t>
            </a:r>
            <a:endParaRPr lang="en-NZ"/>
          </a:p>
        </p:txBody>
      </p:sp>
      <p:sp>
        <p:nvSpPr>
          <p:cNvPr id="10" name="Content Placeholder 2">
            <a:extLst>
              <a:ext uri="{FF2B5EF4-FFF2-40B4-BE49-F238E27FC236}">
                <a16:creationId xmlns:a16="http://schemas.microsoft.com/office/drawing/2014/main" id="{DA19127C-91EA-42D4-8DE7-22DAC211447D}"/>
              </a:ext>
            </a:extLst>
          </p:cNvPr>
          <p:cNvSpPr>
            <a:spLocks noGrp="1"/>
          </p:cNvSpPr>
          <p:nvPr>
            <p:ph sz="half" idx="1"/>
          </p:nvPr>
        </p:nvSpPr>
        <p:spPr>
          <a:xfrm>
            <a:off x="347401" y="1459864"/>
            <a:ext cx="5548053" cy="51314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3">
            <a:extLst>
              <a:ext uri="{FF2B5EF4-FFF2-40B4-BE49-F238E27FC236}">
                <a16:creationId xmlns:a16="http://schemas.microsoft.com/office/drawing/2014/main" id="{8D632BA5-86AB-442E-91D8-4E51C3853537}"/>
              </a:ext>
            </a:extLst>
          </p:cNvPr>
          <p:cNvSpPr>
            <a:spLocks noGrp="1"/>
          </p:cNvSpPr>
          <p:nvPr>
            <p:ph sz="half" idx="2"/>
          </p:nvPr>
        </p:nvSpPr>
        <p:spPr>
          <a:xfrm>
            <a:off x="6277148" y="1459863"/>
            <a:ext cx="5548053" cy="51314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2" name="Picture 11" descr="A picture containing text&#10;&#10;Description automatically generated">
            <a:extLst>
              <a:ext uri="{FF2B5EF4-FFF2-40B4-BE49-F238E27FC236}">
                <a16:creationId xmlns:a16="http://schemas.microsoft.com/office/drawing/2014/main" id="{560C48C2-AA3F-4602-B4ED-DC61759CB1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4674" y="388880"/>
            <a:ext cx="3150529" cy="598202"/>
          </a:xfrm>
          <a:prstGeom prst="rect">
            <a:avLst/>
          </a:prstGeom>
        </p:spPr>
      </p:pic>
    </p:spTree>
    <p:extLst>
      <p:ext uri="{BB962C8B-B14F-4D97-AF65-F5344CB8AC3E}">
        <p14:creationId xmlns:p14="http://schemas.microsoft.com/office/powerpoint/2010/main" val="250525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8" cy="6860030"/>
          </a:xfrm>
          <a:prstGeom prst="rect">
            <a:avLst/>
          </a:prstGeom>
        </p:spPr>
      </p:pic>
      <p:sp>
        <p:nvSpPr>
          <p:cNvPr id="7" name="Title 1">
            <a:extLst>
              <a:ext uri="{FF2B5EF4-FFF2-40B4-BE49-F238E27FC236}">
                <a16:creationId xmlns:a16="http://schemas.microsoft.com/office/drawing/2014/main" id="{5B79933A-A716-4A4C-BC3C-9E4D22E28E18}"/>
              </a:ext>
            </a:extLst>
          </p:cNvPr>
          <p:cNvSpPr>
            <a:spLocks noGrp="1"/>
          </p:cNvSpPr>
          <p:nvPr>
            <p:ph type="title"/>
          </p:nvPr>
        </p:nvSpPr>
        <p:spPr>
          <a:xfrm>
            <a:off x="347402" y="233405"/>
            <a:ext cx="11461173" cy="892527"/>
          </a:xfrm>
        </p:spPr>
        <p:txBody>
          <a:bodyPr>
            <a:normAutofit/>
          </a:bodyPr>
          <a:lstStyle>
            <a:lvl1pPr>
              <a:defRPr sz="4000" b="1">
                <a:solidFill>
                  <a:srgbClr val="197D92"/>
                </a:solidFill>
              </a:defRPr>
            </a:lvl1pPr>
          </a:lstStyle>
          <a:p>
            <a:r>
              <a:rPr lang="en-US"/>
              <a:t>Click to edit Master title style</a:t>
            </a:r>
            <a:endParaRPr lang="en-NZ"/>
          </a:p>
        </p:txBody>
      </p:sp>
      <p:sp>
        <p:nvSpPr>
          <p:cNvPr id="10" name="Content Placeholder 2">
            <a:extLst>
              <a:ext uri="{FF2B5EF4-FFF2-40B4-BE49-F238E27FC236}">
                <a16:creationId xmlns:a16="http://schemas.microsoft.com/office/drawing/2014/main" id="{DA19127C-91EA-42D4-8DE7-22DAC211447D}"/>
              </a:ext>
            </a:extLst>
          </p:cNvPr>
          <p:cNvSpPr>
            <a:spLocks noGrp="1"/>
          </p:cNvSpPr>
          <p:nvPr>
            <p:ph sz="half" idx="1"/>
          </p:nvPr>
        </p:nvSpPr>
        <p:spPr>
          <a:xfrm>
            <a:off x="347401" y="1360110"/>
            <a:ext cx="5548053" cy="5131478"/>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3">
            <a:extLst>
              <a:ext uri="{FF2B5EF4-FFF2-40B4-BE49-F238E27FC236}">
                <a16:creationId xmlns:a16="http://schemas.microsoft.com/office/drawing/2014/main" id="{8D632BA5-86AB-442E-91D8-4E51C3853537}"/>
              </a:ext>
            </a:extLst>
          </p:cNvPr>
          <p:cNvSpPr>
            <a:spLocks noGrp="1"/>
          </p:cNvSpPr>
          <p:nvPr>
            <p:ph sz="half" idx="2"/>
          </p:nvPr>
        </p:nvSpPr>
        <p:spPr>
          <a:xfrm>
            <a:off x="6277148" y="1360111"/>
            <a:ext cx="5548053" cy="5131479"/>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2" name="Picture 11">
            <a:extLst>
              <a:ext uri="{FF2B5EF4-FFF2-40B4-BE49-F238E27FC236}">
                <a16:creationId xmlns:a16="http://schemas.microsoft.com/office/drawing/2014/main" id="{560C48C2-AA3F-4602-B4ED-DC61759CB1F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74674" y="388880"/>
            <a:ext cx="3150529" cy="598201"/>
          </a:xfrm>
          <a:prstGeom prst="rect">
            <a:avLst/>
          </a:prstGeom>
        </p:spPr>
      </p:pic>
      <p:pic>
        <p:nvPicPr>
          <p:cNvPr id="6" name="Picture 5">
            <a:extLst>
              <a:ext uri="{FF2B5EF4-FFF2-40B4-BE49-F238E27FC236}">
                <a16:creationId xmlns:a16="http://schemas.microsoft.com/office/drawing/2014/main" id="{62C27024-C38B-4E87-AE0E-51155AD813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 y="6620546"/>
            <a:ext cx="12191998" cy="239775"/>
          </a:xfrm>
          <a:prstGeom prst="rect">
            <a:avLst/>
          </a:prstGeom>
        </p:spPr>
      </p:pic>
    </p:spTree>
    <p:extLst>
      <p:ext uri="{BB962C8B-B14F-4D97-AF65-F5344CB8AC3E}">
        <p14:creationId xmlns:p14="http://schemas.microsoft.com/office/powerpoint/2010/main" val="401375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033332-1009-4AFB-B163-74E0EB8721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1998" cy="6860029"/>
          </a:xfrm>
          <a:prstGeom prst="rect">
            <a:avLst/>
          </a:prstGeom>
        </p:spPr>
      </p:pic>
      <p:sp>
        <p:nvSpPr>
          <p:cNvPr id="7" name="Title 1">
            <a:extLst>
              <a:ext uri="{FF2B5EF4-FFF2-40B4-BE49-F238E27FC236}">
                <a16:creationId xmlns:a16="http://schemas.microsoft.com/office/drawing/2014/main" id="{5B79933A-A716-4A4C-BC3C-9E4D22E28E18}"/>
              </a:ext>
            </a:extLst>
          </p:cNvPr>
          <p:cNvSpPr>
            <a:spLocks noGrp="1"/>
          </p:cNvSpPr>
          <p:nvPr>
            <p:ph type="title"/>
          </p:nvPr>
        </p:nvSpPr>
        <p:spPr>
          <a:xfrm>
            <a:off x="347402" y="233405"/>
            <a:ext cx="11461173" cy="892527"/>
          </a:xfrm>
        </p:spPr>
        <p:txBody>
          <a:bodyPr>
            <a:normAutofit/>
          </a:bodyPr>
          <a:lstStyle>
            <a:lvl1pPr>
              <a:defRPr sz="4000" b="1">
                <a:solidFill>
                  <a:srgbClr val="197D92"/>
                </a:solidFill>
              </a:defRPr>
            </a:lvl1pPr>
          </a:lstStyle>
          <a:p>
            <a:r>
              <a:rPr lang="en-US"/>
              <a:t>Click to edit Master title style</a:t>
            </a:r>
            <a:endParaRPr lang="en-NZ"/>
          </a:p>
        </p:txBody>
      </p:sp>
      <p:sp>
        <p:nvSpPr>
          <p:cNvPr id="10" name="Content Placeholder 2">
            <a:extLst>
              <a:ext uri="{FF2B5EF4-FFF2-40B4-BE49-F238E27FC236}">
                <a16:creationId xmlns:a16="http://schemas.microsoft.com/office/drawing/2014/main" id="{DA19127C-91EA-42D4-8DE7-22DAC211447D}"/>
              </a:ext>
            </a:extLst>
          </p:cNvPr>
          <p:cNvSpPr>
            <a:spLocks noGrp="1"/>
          </p:cNvSpPr>
          <p:nvPr>
            <p:ph sz="half" idx="1"/>
          </p:nvPr>
        </p:nvSpPr>
        <p:spPr>
          <a:xfrm>
            <a:off x="347401" y="1360110"/>
            <a:ext cx="5548053" cy="5131478"/>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3">
            <a:extLst>
              <a:ext uri="{FF2B5EF4-FFF2-40B4-BE49-F238E27FC236}">
                <a16:creationId xmlns:a16="http://schemas.microsoft.com/office/drawing/2014/main" id="{8D632BA5-86AB-442E-91D8-4E51C3853537}"/>
              </a:ext>
            </a:extLst>
          </p:cNvPr>
          <p:cNvSpPr>
            <a:spLocks noGrp="1"/>
          </p:cNvSpPr>
          <p:nvPr>
            <p:ph sz="half" idx="2"/>
          </p:nvPr>
        </p:nvSpPr>
        <p:spPr>
          <a:xfrm>
            <a:off x="6277148" y="1360111"/>
            <a:ext cx="5548053" cy="5131479"/>
          </a:xfrm>
        </p:spPr>
        <p:txBody>
          <a:bodyPr/>
          <a:lstStyle>
            <a:lvl1pPr>
              <a:defRPr>
                <a:solidFill>
                  <a:srgbClr val="454545"/>
                </a:solidFill>
              </a:defRPr>
            </a:lvl1pPr>
            <a:lvl2pPr>
              <a:defRPr>
                <a:solidFill>
                  <a:srgbClr val="454545"/>
                </a:solidFill>
              </a:defRPr>
            </a:lvl2pPr>
            <a:lvl3pPr>
              <a:defRPr>
                <a:solidFill>
                  <a:srgbClr val="454545"/>
                </a:solidFill>
              </a:defRPr>
            </a:lvl3pPr>
            <a:lvl4pPr>
              <a:defRPr>
                <a:solidFill>
                  <a:srgbClr val="454545"/>
                </a:solidFill>
              </a:defRPr>
            </a:lvl4pPr>
            <a:lvl5pPr>
              <a:defRPr>
                <a:solidFill>
                  <a:srgbClr val="4545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2" name="Picture 11">
            <a:extLst>
              <a:ext uri="{FF2B5EF4-FFF2-40B4-BE49-F238E27FC236}">
                <a16:creationId xmlns:a16="http://schemas.microsoft.com/office/drawing/2014/main" id="{560C48C2-AA3F-4602-B4ED-DC61759CB1F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74674" y="388880"/>
            <a:ext cx="3150529" cy="598201"/>
          </a:xfrm>
          <a:prstGeom prst="rect">
            <a:avLst/>
          </a:prstGeom>
        </p:spPr>
      </p:pic>
      <p:pic>
        <p:nvPicPr>
          <p:cNvPr id="6" name="Picture 5">
            <a:extLst>
              <a:ext uri="{FF2B5EF4-FFF2-40B4-BE49-F238E27FC236}">
                <a16:creationId xmlns:a16="http://schemas.microsoft.com/office/drawing/2014/main" id="{62C27024-C38B-4E87-AE0E-51155AD813C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5" y="6620546"/>
            <a:ext cx="12191974" cy="239775"/>
          </a:xfrm>
          <a:prstGeom prst="rect">
            <a:avLst/>
          </a:prstGeom>
        </p:spPr>
      </p:pic>
    </p:spTree>
    <p:extLst>
      <p:ext uri="{BB962C8B-B14F-4D97-AF65-F5344CB8AC3E}">
        <p14:creationId xmlns:p14="http://schemas.microsoft.com/office/powerpoint/2010/main" val="5850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8DC8F-3D96-4EA2-ABA5-730BC4282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710DEE2-4634-4375-BF4B-8AB02AE6D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15B85DD-8401-40AD-A90F-E4ED2E218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1601-8236-4CAB-9A1E-9A8FB1AB3387}" type="datetimeFigureOut">
              <a:rPr lang="en-NZ" smtClean="0"/>
              <a:t>17/02/2025</a:t>
            </a:fld>
            <a:endParaRPr lang="en-NZ"/>
          </a:p>
        </p:txBody>
      </p:sp>
      <p:sp>
        <p:nvSpPr>
          <p:cNvPr id="5" name="Footer Placeholder 4">
            <a:extLst>
              <a:ext uri="{FF2B5EF4-FFF2-40B4-BE49-F238E27FC236}">
                <a16:creationId xmlns:a16="http://schemas.microsoft.com/office/drawing/2014/main" id="{8A57EAEE-3D41-4448-BB99-CB5001374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F76B302-B4A2-480B-81C5-5FEE88F25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94BBA-BB82-4B2D-BEF9-FE6E20A2E098}" type="slidenum">
              <a:rPr lang="en-NZ" smtClean="0"/>
              <a:t>‹#›</a:t>
            </a:fld>
            <a:endParaRPr lang="en-NZ"/>
          </a:p>
        </p:txBody>
      </p:sp>
    </p:spTree>
    <p:extLst>
      <p:ext uri="{BB962C8B-B14F-4D97-AF65-F5344CB8AC3E}">
        <p14:creationId xmlns:p14="http://schemas.microsoft.com/office/powerpoint/2010/main" val="19562765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DF0D5-FFE1-47B7-B69B-6AEA22DF395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8C29F3D-4F3F-48F3-BDCC-F002B8F69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81B2E1F-4A5F-47CF-A427-2C354011B79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BF1601-8236-4CAB-9A1E-9A8FB1AB3387}" type="datetimeFigureOut">
              <a:rPr lang="en-NZ" smtClean="0"/>
              <a:t>17/02/2025</a:t>
            </a:fld>
            <a:endParaRPr lang="en-NZ"/>
          </a:p>
        </p:txBody>
      </p:sp>
      <p:sp>
        <p:nvSpPr>
          <p:cNvPr id="5" name="Footer Placeholder 4">
            <a:extLst>
              <a:ext uri="{FF2B5EF4-FFF2-40B4-BE49-F238E27FC236}">
                <a16:creationId xmlns:a16="http://schemas.microsoft.com/office/drawing/2014/main" id="{DD567D00-1300-4CDE-B83C-DC72165875A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EEAC507-8DE1-46C7-B83F-2D80EA900CD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294BBA-BB82-4B2D-BEF9-FE6E20A2E098}" type="slidenum">
              <a:rPr lang="en-NZ" smtClean="0"/>
              <a:t>‹#›</a:t>
            </a:fld>
            <a:endParaRPr lang="en-NZ"/>
          </a:p>
        </p:txBody>
      </p:sp>
    </p:spTree>
    <p:extLst>
      <p:ext uri="{BB962C8B-B14F-4D97-AF65-F5344CB8AC3E}">
        <p14:creationId xmlns:p14="http://schemas.microsoft.com/office/powerpoint/2010/main" val="364241671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9" r:id="rId5"/>
    <p:sldLayoutId id="2147483750" r:id="rId6"/>
  </p:sldLayoutIdLst>
  <p:txStyles>
    <p:titleStyle>
      <a:lvl1pPr algn="l" defTabSz="685814"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3" indent="-171453" algn="l" defTabSz="685814"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60" indent="-171453" algn="l" defTabSz="685814"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67" indent="-171453" algn="l" defTabSz="685814"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74"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81"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88"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5"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1"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08"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7" algn="l" defTabSz="685814" rtl="0" eaLnBrk="1" latinLnBrk="0" hangingPunct="1">
        <a:defRPr sz="1350" kern="1200">
          <a:solidFill>
            <a:schemeClr val="tx1"/>
          </a:solidFill>
          <a:latin typeface="+mn-lt"/>
          <a:ea typeface="+mn-ea"/>
          <a:cs typeface="+mn-cs"/>
        </a:defRPr>
      </a:lvl5pPr>
      <a:lvl6pPr marL="1714534"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image" Target="../media/image21.png"/><Relationship Id="rId7" Type="http://schemas.openxmlformats.org/officeDocument/2006/relationships/image" Target="../media/image67.svg"/><Relationship Id="rId12" Type="http://schemas.openxmlformats.org/officeDocument/2006/relationships/image" Target="../media/image72.png"/><Relationship Id="rId17" Type="http://schemas.openxmlformats.org/officeDocument/2006/relationships/image" Target="../media/image77.svg"/><Relationship Id="rId2" Type="http://schemas.openxmlformats.org/officeDocument/2006/relationships/notesSlide" Target="../notesSlides/notesSlide10.xml"/><Relationship Id="rId16"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5" Type="http://schemas.openxmlformats.org/officeDocument/2006/relationships/image" Target="../media/image7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1.sv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5.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9.sv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s>
</file>

<file path=ppt/slides/_rels/slide14.xml.rels><?xml version="1.0" encoding="UTF-8" standalone="yes"?>
<Relationships xmlns="http://schemas.openxmlformats.org/package/2006/relationships"><Relationship Id="rId3" Type="http://schemas.openxmlformats.org/officeDocument/2006/relationships/hyperlink" Target="mailto:LegislationAmendments@corrections.govt.nz"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mailto:LegislationAmendments@corrections.govt.nz"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1.png"/><Relationship Id="rId7" Type="http://schemas.openxmlformats.org/officeDocument/2006/relationships/image" Target="../media/image43.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9.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png"/><Relationship Id="rId7" Type="http://schemas.openxmlformats.org/officeDocument/2006/relationships/image" Target="../media/image53.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9.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3.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A345624-D7ED-A34D-AD4F-F3065600237A}"/>
              </a:ext>
            </a:extLst>
          </p:cNvPr>
          <p:cNvSpPr>
            <a:spLocks noGrp="1"/>
          </p:cNvSpPr>
          <p:nvPr>
            <p:ph type="title"/>
          </p:nvPr>
        </p:nvSpPr>
        <p:spPr>
          <a:xfrm>
            <a:off x="633680" y="2278414"/>
            <a:ext cx="11120581" cy="2170544"/>
          </a:xfrm>
        </p:spPr>
        <p:txBody>
          <a:bodyPr>
            <a:noAutofit/>
          </a:bodyPr>
          <a:lstStyle/>
          <a:p>
            <a:pPr algn="ctr"/>
            <a:r>
              <a:rPr lang="en-NZ" sz="6000">
                <a:latin typeface="Arial Nova" panose="020B0504020202020204" pitchFamily="34" charset="0"/>
                <a:cs typeface="Mangal Pro" panose="020F0502020204030204" pitchFamily="34" charset="0"/>
              </a:rPr>
              <a:t>Summary of consultation document: Options for more transparent management </a:t>
            </a:r>
            <a:r>
              <a:rPr lang="en-US" sz="6000">
                <a:latin typeface="Arial Nova" panose="020B0504020202020204" pitchFamily="34" charset="0"/>
                <a:cs typeface="Mangal Pro" panose="020F0502020204030204" pitchFamily="34" charset="0"/>
              </a:rPr>
              <a:t>of extreme threat prisoners</a:t>
            </a:r>
            <a:endParaRPr lang="en-NZ" sz="6000">
              <a:latin typeface="Arial Nova" panose="020B0504020202020204" pitchFamily="34" charset="0"/>
              <a:cs typeface="Mangal Pro" panose="020F0502020204030204" pitchFamily="34" charset="0"/>
            </a:endParaRPr>
          </a:p>
        </p:txBody>
      </p:sp>
      <p:sp>
        <p:nvSpPr>
          <p:cNvPr id="14" name="Content Placeholder 2">
            <a:extLst>
              <a:ext uri="{FF2B5EF4-FFF2-40B4-BE49-F238E27FC236}">
                <a16:creationId xmlns:a16="http://schemas.microsoft.com/office/drawing/2014/main" id="{DD789E77-3447-F54A-88E2-FFEA4181C9E8}"/>
              </a:ext>
            </a:extLst>
          </p:cNvPr>
          <p:cNvSpPr txBox="1">
            <a:spLocks/>
          </p:cNvSpPr>
          <p:nvPr/>
        </p:nvSpPr>
        <p:spPr>
          <a:xfrm>
            <a:off x="1249671" y="209809"/>
            <a:ext cx="3680076" cy="786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400">
                <a:latin typeface="Arial Nova" panose="020F0502020204030204" pitchFamily="34" charset="0"/>
                <a:cs typeface="Arial Nova" panose="020F0502020204030204" pitchFamily="34" charset="0"/>
              </a:rPr>
              <a:t>February - March | 2025</a:t>
            </a:r>
          </a:p>
        </p:txBody>
      </p:sp>
      <p:sp>
        <p:nvSpPr>
          <p:cNvPr id="2" name="TextBox 1">
            <a:extLst>
              <a:ext uri="{FF2B5EF4-FFF2-40B4-BE49-F238E27FC236}">
                <a16:creationId xmlns:a16="http://schemas.microsoft.com/office/drawing/2014/main" id="{474711E7-8F0B-2EC2-B72C-8B198E647686}"/>
              </a:ext>
            </a:extLst>
          </p:cNvPr>
          <p:cNvSpPr txBox="1"/>
          <p:nvPr/>
        </p:nvSpPr>
        <p:spPr>
          <a:xfrm>
            <a:off x="1470520" y="5917871"/>
            <a:ext cx="9963274" cy="461665"/>
          </a:xfrm>
          <a:prstGeom prst="rect">
            <a:avLst/>
          </a:prstGeom>
          <a:noFill/>
        </p:spPr>
        <p:txBody>
          <a:bodyPr wrap="square" rtlCol="0">
            <a:spAutoFit/>
          </a:bodyPr>
          <a:lstStyle/>
          <a:p>
            <a:pPr algn="ctr"/>
            <a:r>
              <a:rPr lang="en-NZ" sz="2400">
                <a:solidFill>
                  <a:schemeClr val="bg1"/>
                </a:solidFill>
              </a:rPr>
              <a:t>Public consultation is open from 18 February 2025 to 31 March 2025. </a:t>
            </a:r>
          </a:p>
        </p:txBody>
      </p:sp>
    </p:spTree>
    <p:extLst>
      <p:ext uri="{BB962C8B-B14F-4D97-AF65-F5344CB8AC3E}">
        <p14:creationId xmlns:p14="http://schemas.microsoft.com/office/powerpoint/2010/main" val="97176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4D24-1715-4387-8F05-3885AA549C63}"/>
              </a:ext>
            </a:extLst>
          </p:cNvPr>
          <p:cNvSpPr txBox="1"/>
          <p:nvPr/>
        </p:nvSpPr>
        <p:spPr>
          <a:xfrm>
            <a:off x="3307904" y="1562059"/>
            <a:ext cx="8604125" cy="3816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4731" y="15458"/>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20617" y="536951"/>
            <a:ext cx="314231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br>
              <a:rPr lang="en-US" sz="1600" b="1">
                <a:solidFill>
                  <a:schemeClr val="bg1"/>
                </a:solidFill>
                <a:latin typeface="Arial" panose="020B0604020202020204" pitchFamily="34" charset="0"/>
                <a:cs typeface="Arial" panose="020B0604020202020204" pitchFamily="34" charset="0"/>
              </a:rPr>
            </a:br>
            <a:r>
              <a:rPr lang="en-US" sz="1600">
                <a:solidFill>
                  <a:schemeClr val="bg1"/>
                </a:solidFill>
                <a:latin typeface="Arial" panose="020B0604020202020204" pitchFamily="34" charset="0"/>
                <a:cs typeface="Arial" panose="020B0604020202020204" pitchFamily="34" charset="0"/>
              </a:rPr>
              <a:t>Extreme threat prisoners spend long periods on segregation without any additional supports being transparently provided to mitigate its impact. </a:t>
            </a:r>
          </a:p>
          <a:p>
            <a:endParaRPr lang="en-NZ" sz="1600" b="1">
              <a:solidFill>
                <a:schemeClr val="bg1"/>
              </a:solidFill>
              <a:ea typeface="+mn-lt"/>
              <a:cs typeface="+mn-lt"/>
            </a:endParaRPr>
          </a:p>
          <a:p>
            <a:endParaRPr lang="en-US" sz="1600" b="1">
              <a:solidFill>
                <a:schemeClr val="bg1"/>
              </a:solidFill>
              <a:latin typeface="Arial"/>
              <a:cs typeface="Arial"/>
            </a:endParaRPr>
          </a:p>
          <a:p>
            <a:r>
              <a:rPr lang="en-US" sz="1600" b="1">
                <a:solidFill>
                  <a:schemeClr val="bg1"/>
                </a:solidFill>
                <a:latin typeface="Arial"/>
                <a:cs typeface="Arial"/>
              </a:rPr>
              <a:t>Goal</a:t>
            </a:r>
          </a:p>
          <a:p>
            <a:r>
              <a:rPr lang="en-US" sz="1600">
                <a:solidFill>
                  <a:schemeClr val="bg1"/>
                </a:solidFill>
                <a:latin typeface="Arial" panose="020B0604020202020204" pitchFamily="34" charset="0"/>
                <a:cs typeface="Arial" panose="020B0604020202020204" pitchFamily="34" charset="0"/>
              </a:rPr>
              <a:t>We want to ensure that there are appropriate additional measures in place to mitigate against the adverse effects of long-term segregation.  </a:t>
            </a: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202174" y="223550"/>
            <a:ext cx="5592256" cy="892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a:solidFill>
                  <a:schemeClr val="tx1"/>
                </a:solidFill>
                <a:latin typeface="Arial Nova" panose="020B0504020202020204" pitchFamily="34" charset="0"/>
              </a:rPr>
              <a:t>2d: Additional supports for extreme threat prisoners on long term segregation to mitigate negative impacts</a:t>
            </a:r>
          </a:p>
        </p:txBody>
      </p:sp>
      <p:sp>
        <p:nvSpPr>
          <p:cNvPr id="25" name="TextBox 24">
            <a:extLst>
              <a:ext uri="{FF2B5EF4-FFF2-40B4-BE49-F238E27FC236}">
                <a16:creationId xmlns:a16="http://schemas.microsoft.com/office/drawing/2014/main" id="{0D70A930-367D-45A0-A8D3-C433CD871B02}"/>
              </a:ext>
            </a:extLst>
          </p:cNvPr>
          <p:cNvSpPr txBox="1"/>
          <p:nvPr/>
        </p:nvSpPr>
        <p:spPr>
          <a:xfrm>
            <a:off x="3334616" y="892630"/>
            <a:ext cx="816964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r>
              <a:rPr lang="en-NZ" sz="1400">
                <a:latin typeface="Calibri" panose="020F0502020204030204" pitchFamily="34" charset="0"/>
                <a:cs typeface="Arial" panose="020B0604020202020204" pitchFamily="34" charset="0"/>
              </a:rPr>
              <a:t>				</a:t>
            </a:r>
          </a:p>
          <a:p>
            <a:pPr marL="285750" indent="-285750">
              <a:buFont typeface="Wingdings" panose="05000000000000000000" pitchFamily="2" charset="2"/>
              <a:buChar char="v"/>
            </a:pPr>
            <a:endParaRPr lang="en-NZ"/>
          </a:p>
          <a:p>
            <a:endParaRPr lang="en-NZ" sz="1600"/>
          </a:p>
          <a:p>
            <a:endParaRPr lang="en-NZ" sz="1600"/>
          </a:p>
          <a:p>
            <a:endParaRPr lang="en-NZ" sz="1600"/>
          </a:p>
          <a:p>
            <a:endParaRPr lang="en-NZ" sz="1600"/>
          </a:p>
          <a:p>
            <a:endParaRPr lang="en-NZ" sz="1600"/>
          </a:p>
          <a:p>
            <a:endParaRPr lang="en-NZ" sz="1600"/>
          </a:p>
          <a:p>
            <a:endParaRPr lang="en-US" sz="1600">
              <a:ea typeface="+mn-lt"/>
              <a:cs typeface="+mn-lt"/>
            </a:endParaRPr>
          </a:p>
          <a:p>
            <a:endParaRPr lang="en-NZ" sz="1200">
              <a:ea typeface="Calibri"/>
              <a:cs typeface="Calibri"/>
            </a:endParaRPr>
          </a:p>
        </p:txBody>
      </p:sp>
      <p:sp>
        <p:nvSpPr>
          <p:cNvPr id="35" name="TextBox 34">
            <a:extLst>
              <a:ext uri="{FF2B5EF4-FFF2-40B4-BE49-F238E27FC236}">
                <a16:creationId xmlns:a16="http://schemas.microsoft.com/office/drawing/2014/main" id="{0F643B71-E249-44CB-9285-824CDFB0FA63}"/>
              </a:ext>
            </a:extLst>
          </p:cNvPr>
          <p:cNvSpPr txBox="1"/>
          <p:nvPr/>
        </p:nvSpPr>
        <p:spPr>
          <a:xfrm>
            <a:off x="4867617" y="2985521"/>
            <a:ext cx="24384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1. </a:t>
            </a:r>
            <a:r>
              <a:rPr lang="en-NZ" sz="1600" b="1">
                <a:ea typeface="+mn-lt"/>
                <a:cs typeface="+mn-lt"/>
              </a:rPr>
              <a:t>Increase the existing minimum entitlements </a:t>
            </a:r>
            <a:r>
              <a:rPr lang="en-NZ" sz="1600">
                <a:ea typeface="+mn-lt"/>
                <a:cs typeface="+mn-lt"/>
              </a:rPr>
              <a:t>for extreme threat prisoners,</a:t>
            </a:r>
            <a:r>
              <a:rPr lang="en-NZ" sz="1600" b="1">
                <a:ea typeface="+mn-lt"/>
                <a:cs typeface="+mn-lt"/>
              </a:rPr>
              <a:t> </a:t>
            </a:r>
            <a:r>
              <a:rPr lang="en-NZ" sz="1600">
                <a:ea typeface="+mn-lt"/>
                <a:cs typeface="+mn-lt"/>
              </a:rPr>
              <a:t>such as increasing access to physical exercise, private visitors, and outgoing telephone calls.</a:t>
            </a:r>
            <a:endParaRPr lang="en-US" sz="1600" b="1">
              <a:ea typeface="+mn-lt"/>
              <a:cs typeface="+mn-lt"/>
            </a:endParaRPr>
          </a:p>
        </p:txBody>
      </p:sp>
      <p:sp>
        <p:nvSpPr>
          <p:cNvPr id="36" name="TextBox 35">
            <a:extLst>
              <a:ext uri="{FF2B5EF4-FFF2-40B4-BE49-F238E27FC236}">
                <a16:creationId xmlns:a16="http://schemas.microsoft.com/office/drawing/2014/main" id="{042FCE23-1DA0-48BD-B090-A1ED419D7214}"/>
              </a:ext>
            </a:extLst>
          </p:cNvPr>
          <p:cNvSpPr txBox="1"/>
          <p:nvPr/>
        </p:nvSpPr>
        <p:spPr>
          <a:xfrm>
            <a:off x="3406702" y="1620661"/>
            <a:ext cx="83449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three options for change: </a:t>
            </a:r>
          </a:p>
        </p:txBody>
      </p:sp>
      <p:sp>
        <p:nvSpPr>
          <p:cNvPr id="37" name="TextBox 36">
            <a:extLst>
              <a:ext uri="{FF2B5EF4-FFF2-40B4-BE49-F238E27FC236}">
                <a16:creationId xmlns:a16="http://schemas.microsoft.com/office/drawing/2014/main" id="{95AA58E3-495F-4F8A-9D0C-E7320E6660EF}"/>
              </a:ext>
            </a:extLst>
          </p:cNvPr>
          <p:cNvSpPr txBox="1"/>
          <p:nvPr/>
        </p:nvSpPr>
        <p:spPr>
          <a:xfrm>
            <a:off x="8930007" y="2179635"/>
            <a:ext cx="278496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2.</a:t>
            </a:r>
            <a:r>
              <a:rPr lang="en-NZ" sz="1600" b="1">
                <a:ea typeface="+mn-lt"/>
                <a:cs typeface="+mn-lt"/>
              </a:rPr>
              <a:t> Create additional minimum entitlements </a:t>
            </a:r>
            <a:r>
              <a:rPr lang="en-NZ" sz="1600">
                <a:ea typeface="+mn-lt"/>
                <a:cs typeface="+mn-lt"/>
              </a:rPr>
              <a:t>for extreme threat prisoners, such as access to education, hobbies, books, reintegration support, and physical exercise educators. </a:t>
            </a:r>
            <a:endParaRPr lang="en-NZ" sz="1600" b="1">
              <a:ea typeface="+mn-lt"/>
              <a:cs typeface="+mn-lt"/>
            </a:endParaRPr>
          </a:p>
        </p:txBody>
      </p:sp>
      <p:sp>
        <p:nvSpPr>
          <p:cNvPr id="24" name="Oval 23">
            <a:extLst>
              <a:ext uri="{FF2B5EF4-FFF2-40B4-BE49-F238E27FC236}">
                <a16:creationId xmlns:a16="http://schemas.microsoft.com/office/drawing/2014/main" id="{F7BDDEA1-18DB-4B13-AD57-89630802323C}"/>
              </a:ext>
            </a:extLst>
          </p:cNvPr>
          <p:cNvSpPr/>
          <p:nvPr/>
        </p:nvSpPr>
        <p:spPr>
          <a:xfrm>
            <a:off x="3545327" y="3001801"/>
            <a:ext cx="1284627" cy="1284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28" name="Oval 27">
            <a:extLst>
              <a:ext uri="{FF2B5EF4-FFF2-40B4-BE49-F238E27FC236}">
                <a16:creationId xmlns:a16="http://schemas.microsoft.com/office/drawing/2014/main" id="{5E6A7E17-5D6C-43EB-B21F-68D7A8990766}"/>
              </a:ext>
            </a:extLst>
          </p:cNvPr>
          <p:cNvSpPr/>
          <p:nvPr/>
        </p:nvSpPr>
        <p:spPr>
          <a:xfrm>
            <a:off x="7412878" y="2156630"/>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3" name="TextBox 2">
            <a:extLst>
              <a:ext uri="{FF2B5EF4-FFF2-40B4-BE49-F238E27FC236}">
                <a16:creationId xmlns:a16="http://schemas.microsoft.com/office/drawing/2014/main" id="{8A08955F-D094-0790-70C5-F7973AD2AA0A}"/>
              </a:ext>
            </a:extLst>
          </p:cNvPr>
          <p:cNvSpPr txBox="1"/>
          <p:nvPr/>
        </p:nvSpPr>
        <p:spPr>
          <a:xfrm>
            <a:off x="8966681" y="3917852"/>
            <a:ext cx="27849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3.</a:t>
            </a:r>
            <a:r>
              <a:rPr lang="en-NZ" sz="1600" b="1">
                <a:ea typeface="+mn-lt"/>
                <a:cs typeface="+mn-lt"/>
              </a:rPr>
              <a:t> Specify additional cell requirements </a:t>
            </a:r>
            <a:r>
              <a:rPr lang="en-NZ" sz="1600">
                <a:ea typeface="+mn-lt"/>
                <a:cs typeface="+mn-lt"/>
              </a:rPr>
              <a:t>for holding extreme threat prisoners</a:t>
            </a:r>
          </a:p>
        </p:txBody>
      </p:sp>
      <p:sp>
        <p:nvSpPr>
          <p:cNvPr id="5" name="Oval 4">
            <a:extLst>
              <a:ext uri="{FF2B5EF4-FFF2-40B4-BE49-F238E27FC236}">
                <a16:creationId xmlns:a16="http://schemas.microsoft.com/office/drawing/2014/main" id="{605D5E10-3961-FB5E-772A-EDCCF496C273}"/>
              </a:ext>
            </a:extLst>
          </p:cNvPr>
          <p:cNvSpPr/>
          <p:nvPr/>
        </p:nvSpPr>
        <p:spPr>
          <a:xfrm>
            <a:off x="7447144" y="3807007"/>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4" name="TextBox 3">
            <a:extLst>
              <a:ext uri="{FF2B5EF4-FFF2-40B4-BE49-F238E27FC236}">
                <a16:creationId xmlns:a16="http://schemas.microsoft.com/office/drawing/2014/main" id="{0D3EB0BE-435B-759E-EA31-305FC0E59A31}"/>
              </a:ext>
            </a:extLst>
          </p:cNvPr>
          <p:cNvSpPr txBox="1"/>
          <p:nvPr/>
        </p:nvSpPr>
        <p:spPr>
          <a:xfrm>
            <a:off x="3334616" y="5622807"/>
            <a:ext cx="8599395"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6" name="TextBox 5">
            <a:extLst>
              <a:ext uri="{FF2B5EF4-FFF2-40B4-BE49-F238E27FC236}">
                <a16:creationId xmlns:a16="http://schemas.microsoft.com/office/drawing/2014/main" id="{095C351F-17BC-117A-DDAD-7DE077DBBF28}"/>
              </a:ext>
            </a:extLst>
          </p:cNvPr>
          <p:cNvSpPr txBox="1"/>
          <p:nvPr/>
        </p:nvSpPr>
        <p:spPr>
          <a:xfrm>
            <a:off x="3329886" y="5635231"/>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10" name="Table 9">
            <a:extLst>
              <a:ext uri="{FF2B5EF4-FFF2-40B4-BE49-F238E27FC236}">
                <a16:creationId xmlns:a16="http://schemas.microsoft.com/office/drawing/2014/main" id="{9C01AB32-217F-7042-6245-61A26E3A0365}"/>
              </a:ext>
            </a:extLst>
          </p:cNvPr>
          <p:cNvGraphicFramePr>
            <a:graphicFrameLocks noGrp="1"/>
          </p:cNvGraphicFramePr>
          <p:nvPr>
            <p:extLst>
              <p:ext uri="{D42A27DB-BD31-4B8C-83A1-F6EECF244321}">
                <p14:modId xmlns:p14="http://schemas.microsoft.com/office/powerpoint/2010/main" val="3954434684"/>
              </p:ext>
            </p:extLst>
          </p:nvPr>
        </p:nvGraphicFramePr>
        <p:xfrm>
          <a:off x="3307904" y="5874059"/>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11" name="Graphic 10" descr="Receiver with solid fill">
            <a:extLst>
              <a:ext uri="{FF2B5EF4-FFF2-40B4-BE49-F238E27FC236}">
                <a16:creationId xmlns:a16="http://schemas.microsoft.com/office/drawing/2014/main" id="{D6552896-A437-9532-5843-E16A28ECCE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23683" y="3646595"/>
            <a:ext cx="542513" cy="542513"/>
          </a:xfrm>
          <a:prstGeom prst="rect">
            <a:avLst/>
          </a:prstGeom>
        </p:spPr>
      </p:pic>
      <p:pic>
        <p:nvPicPr>
          <p:cNvPr id="16" name="Graphic 15" descr="Dumbbell with solid fill">
            <a:extLst>
              <a:ext uri="{FF2B5EF4-FFF2-40B4-BE49-F238E27FC236}">
                <a16:creationId xmlns:a16="http://schemas.microsoft.com/office/drawing/2014/main" id="{97A20EDC-4F99-38A3-F4B6-E1A86C89D6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3417" y="3010039"/>
            <a:ext cx="576385" cy="576385"/>
          </a:xfrm>
          <a:prstGeom prst="rect">
            <a:avLst/>
          </a:prstGeom>
        </p:spPr>
      </p:pic>
      <p:pic>
        <p:nvPicPr>
          <p:cNvPr id="18" name="Graphic 17" descr="Group of men with solid fill">
            <a:extLst>
              <a:ext uri="{FF2B5EF4-FFF2-40B4-BE49-F238E27FC236}">
                <a16:creationId xmlns:a16="http://schemas.microsoft.com/office/drawing/2014/main" id="{366CD7F3-C933-715C-93BE-DF24D62CE1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07377" y="3449462"/>
            <a:ext cx="542514" cy="542514"/>
          </a:xfrm>
          <a:prstGeom prst="rect">
            <a:avLst/>
          </a:prstGeom>
        </p:spPr>
      </p:pic>
      <p:pic>
        <p:nvPicPr>
          <p:cNvPr id="20" name="Graphic 19" descr="Books with solid fill">
            <a:extLst>
              <a:ext uri="{FF2B5EF4-FFF2-40B4-BE49-F238E27FC236}">
                <a16:creationId xmlns:a16="http://schemas.microsoft.com/office/drawing/2014/main" id="{7D20FB01-FB87-27B7-B402-1019AE792F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25728" y="2355451"/>
            <a:ext cx="461666" cy="461666"/>
          </a:xfrm>
          <a:prstGeom prst="rect">
            <a:avLst/>
          </a:prstGeom>
        </p:spPr>
      </p:pic>
      <p:pic>
        <p:nvPicPr>
          <p:cNvPr id="22" name="Graphic 21" descr="Teacher with solid fill">
            <a:extLst>
              <a:ext uri="{FF2B5EF4-FFF2-40B4-BE49-F238E27FC236}">
                <a16:creationId xmlns:a16="http://schemas.microsoft.com/office/drawing/2014/main" id="{12B458DF-9203-95FE-A8DA-91D4D648CF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4081" y="2778354"/>
            <a:ext cx="637253" cy="637253"/>
          </a:xfrm>
          <a:prstGeom prst="rect">
            <a:avLst/>
          </a:prstGeom>
        </p:spPr>
      </p:pic>
      <p:pic>
        <p:nvPicPr>
          <p:cNvPr id="26" name="Graphic 25" descr="Whistle with solid fill">
            <a:extLst>
              <a:ext uri="{FF2B5EF4-FFF2-40B4-BE49-F238E27FC236}">
                <a16:creationId xmlns:a16="http://schemas.microsoft.com/office/drawing/2014/main" id="{3EB62488-ACF9-9D05-F80E-604F055962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893413">
            <a:off x="7573576" y="2301789"/>
            <a:ext cx="494324" cy="494324"/>
          </a:xfrm>
          <a:prstGeom prst="rect">
            <a:avLst/>
          </a:prstGeom>
        </p:spPr>
      </p:pic>
      <p:pic>
        <p:nvPicPr>
          <p:cNvPr id="29" name="Graphic 28" descr="Jail with solid fill">
            <a:extLst>
              <a:ext uri="{FF2B5EF4-FFF2-40B4-BE49-F238E27FC236}">
                <a16:creationId xmlns:a16="http://schemas.microsoft.com/office/drawing/2014/main" id="{BCD94285-CFE3-8F69-692D-B650A08E04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45496" y="3956780"/>
            <a:ext cx="914400" cy="914400"/>
          </a:xfrm>
          <a:prstGeom prst="rect">
            <a:avLst/>
          </a:prstGeom>
        </p:spPr>
      </p:pic>
    </p:spTree>
    <p:extLst>
      <p:ext uri="{BB962C8B-B14F-4D97-AF65-F5344CB8AC3E}">
        <p14:creationId xmlns:p14="http://schemas.microsoft.com/office/powerpoint/2010/main" val="349412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4D24-1715-4387-8F05-3885AA549C63}"/>
              </a:ext>
            </a:extLst>
          </p:cNvPr>
          <p:cNvSpPr txBox="1"/>
          <p:nvPr/>
        </p:nvSpPr>
        <p:spPr>
          <a:xfrm>
            <a:off x="3329886" y="1910100"/>
            <a:ext cx="8604125" cy="3132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4731" y="15458"/>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2799" y="232117"/>
            <a:ext cx="314231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p>
          <a:p>
            <a:r>
              <a:rPr lang="en-NZ" sz="1600">
                <a:solidFill>
                  <a:schemeClr val="bg1"/>
                </a:solidFill>
                <a:latin typeface="Arial" panose="020B0604020202020204" pitchFamily="34" charset="0"/>
                <a:cs typeface="Arial" panose="020B0604020202020204" pitchFamily="34" charset="0"/>
              </a:rPr>
              <a:t>There is an opportunity to transparently demonstrate how management plans are tailored for extreme threat prisoners who are subject to </a:t>
            </a:r>
            <a:r>
              <a:rPr lang="en-NZ" sz="1600" err="1">
                <a:solidFill>
                  <a:schemeClr val="bg1"/>
                </a:solidFill>
                <a:latin typeface="Arial" panose="020B0604020202020204" pitchFamily="34" charset="0"/>
                <a:cs typeface="Arial" panose="020B0604020202020204" pitchFamily="34" charset="0"/>
              </a:rPr>
              <a:t>a</a:t>
            </a:r>
            <a:r>
              <a:rPr lang="en-NZ" sz="1600">
                <a:solidFill>
                  <a:schemeClr val="bg1"/>
                </a:solidFill>
                <a:latin typeface="Arial" panose="020B0604020202020204" pitchFamily="34" charset="0"/>
                <a:cs typeface="Arial" panose="020B0604020202020204" pitchFamily="34" charset="0"/>
              </a:rPr>
              <a:t> higher level of custodial management, and provide confidence that Corrections is supporting prisoners to make progress and use their time constructively.</a:t>
            </a:r>
            <a:endParaRPr lang="en-NZ" sz="1600">
              <a:solidFill>
                <a:schemeClr val="bg1"/>
              </a:solidFill>
              <a:latin typeface="Arial" panose="020B0604020202020204" pitchFamily="34" charset="0"/>
              <a:ea typeface="+mn-lt"/>
              <a:cs typeface="Arial" panose="020B0604020202020204" pitchFamily="34" charset="0"/>
            </a:endParaRPr>
          </a:p>
          <a:p>
            <a:endParaRPr lang="en-NZ" sz="1600" b="1">
              <a:solidFill>
                <a:schemeClr val="bg1"/>
              </a:solidFill>
              <a:ea typeface="+mn-lt"/>
              <a:cs typeface="+mn-lt"/>
            </a:endParaRPr>
          </a:p>
          <a:p>
            <a:r>
              <a:rPr lang="en-US" sz="1600" b="1">
                <a:solidFill>
                  <a:schemeClr val="bg1"/>
                </a:solidFill>
                <a:latin typeface="Arial"/>
                <a:cs typeface="Arial"/>
              </a:rPr>
              <a:t>Goal</a:t>
            </a:r>
          </a:p>
          <a:p>
            <a:r>
              <a:rPr lang="en-US" sz="1600">
                <a:solidFill>
                  <a:schemeClr val="bg1"/>
                </a:solidFill>
                <a:latin typeface="Arial"/>
                <a:cs typeface="Arial"/>
              </a:rPr>
              <a:t>We seek to ensure that we are appropriately delivering our statutory obligations for extreme threat prisoners, and that they spend their time in prison constructively and have an opportunity for progression. </a:t>
            </a: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307904" y="100795"/>
            <a:ext cx="5814308" cy="892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a:solidFill>
                  <a:schemeClr val="tx1"/>
                </a:solidFill>
                <a:latin typeface="Arial Nova" panose="020B0504020202020204" pitchFamily="34" charset="0"/>
              </a:rPr>
              <a:t>2e: Management plans to give visibility and structure to prisoner progression</a:t>
            </a:r>
          </a:p>
        </p:txBody>
      </p:sp>
      <p:sp>
        <p:nvSpPr>
          <p:cNvPr id="25" name="TextBox 24">
            <a:extLst>
              <a:ext uri="{FF2B5EF4-FFF2-40B4-BE49-F238E27FC236}">
                <a16:creationId xmlns:a16="http://schemas.microsoft.com/office/drawing/2014/main" id="{0D70A930-367D-45A0-A8D3-C433CD871B02}"/>
              </a:ext>
            </a:extLst>
          </p:cNvPr>
          <p:cNvSpPr txBox="1"/>
          <p:nvPr/>
        </p:nvSpPr>
        <p:spPr>
          <a:xfrm>
            <a:off x="3334616" y="993322"/>
            <a:ext cx="8169645"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v"/>
            </a:pPr>
            <a:r>
              <a:rPr lang="en-NZ" sz="1200">
                <a:latin typeface="Calibri" panose="020F0502020204030204" pitchFamily="34" charset="0"/>
                <a:cs typeface="Arial" panose="020B0604020202020204" pitchFamily="34" charset="0"/>
              </a:rPr>
              <a:t>A prisoner’s management plan is informed by an assessment of their risks and covers matters relating to their day-to-day management and rehabilitative needs. Progression plans are different to management plans and include a clearly documented and individualised progression pathway for each prisoner. Progression plans acknowledge that extreme threat prisoners are less likely to engage with traditional rehabilitative interventions.</a:t>
            </a: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r>
              <a:rPr lang="en-NZ" sz="1400">
                <a:latin typeface="Calibri" panose="020F0502020204030204" pitchFamily="34" charset="0"/>
                <a:cs typeface="Arial" panose="020B0604020202020204" pitchFamily="34" charset="0"/>
              </a:rPr>
              <a:t>				</a:t>
            </a:r>
          </a:p>
          <a:p>
            <a:pPr marL="285750" indent="-285750">
              <a:buFont typeface="Wingdings" panose="05000000000000000000" pitchFamily="2" charset="2"/>
              <a:buChar char="v"/>
            </a:pPr>
            <a:endParaRPr lang="en-NZ"/>
          </a:p>
          <a:p>
            <a:endParaRPr lang="en-NZ" sz="1600"/>
          </a:p>
          <a:p>
            <a:endParaRPr lang="en-NZ" sz="1600"/>
          </a:p>
          <a:p>
            <a:endParaRPr lang="en-US" sz="1600">
              <a:ea typeface="+mn-lt"/>
              <a:cs typeface="+mn-lt"/>
            </a:endParaRPr>
          </a:p>
          <a:p>
            <a:endParaRPr lang="en-NZ" sz="1200">
              <a:ea typeface="Calibri"/>
              <a:cs typeface="Calibri"/>
            </a:endParaRPr>
          </a:p>
        </p:txBody>
      </p:sp>
      <p:sp>
        <p:nvSpPr>
          <p:cNvPr id="35" name="TextBox 34">
            <a:extLst>
              <a:ext uri="{FF2B5EF4-FFF2-40B4-BE49-F238E27FC236}">
                <a16:creationId xmlns:a16="http://schemas.microsoft.com/office/drawing/2014/main" id="{0F643B71-E249-44CB-9285-824CDFB0FA63}"/>
              </a:ext>
            </a:extLst>
          </p:cNvPr>
          <p:cNvSpPr txBox="1"/>
          <p:nvPr/>
        </p:nvSpPr>
        <p:spPr>
          <a:xfrm>
            <a:off x="4829747" y="2665963"/>
            <a:ext cx="24384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1. Create </a:t>
            </a:r>
            <a:r>
              <a:rPr lang="en-NZ" sz="1600" b="1">
                <a:ea typeface="+mn-lt"/>
                <a:cs typeface="+mn-lt"/>
              </a:rPr>
              <a:t>individualised progression plans </a:t>
            </a:r>
            <a:r>
              <a:rPr lang="en-NZ" sz="1600">
                <a:ea typeface="+mn-lt"/>
                <a:cs typeface="+mn-lt"/>
              </a:rPr>
              <a:t>for extreme threat prisoners, in addition to their existing management plan</a:t>
            </a:r>
            <a:endParaRPr lang="en-US" sz="1600">
              <a:ea typeface="+mn-lt"/>
              <a:cs typeface="+mn-lt"/>
            </a:endParaRPr>
          </a:p>
        </p:txBody>
      </p:sp>
      <p:sp>
        <p:nvSpPr>
          <p:cNvPr id="36" name="TextBox 35">
            <a:extLst>
              <a:ext uri="{FF2B5EF4-FFF2-40B4-BE49-F238E27FC236}">
                <a16:creationId xmlns:a16="http://schemas.microsoft.com/office/drawing/2014/main" id="{042FCE23-1DA0-48BD-B090-A1ED419D7214}"/>
              </a:ext>
            </a:extLst>
          </p:cNvPr>
          <p:cNvSpPr txBox="1"/>
          <p:nvPr/>
        </p:nvSpPr>
        <p:spPr>
          <a:xfrm>
            <a:off x="3374192" y="1933097"/>
            <a:ext cx="83449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two options for change: </a:t>
            </a:r>
          </a:p>
        </p:txBody>
      </p:sp>
      <p:sp>
        <p:nvSpPr>
          <p:cNvPr id="37" name="TextBox 36">
            <a:extLst>
              <a:ext uri="{FF2B5EF4-FFF2-40B4-BE49-F238E27FC236}">
                <a16:creationId xmlns:a16="http://schemas.microsoft.com/office/drawing/2014/main" id="{95AA58E3-495F-4F8A-9D0C-E7320E6660EF}"/>
              </a:ext>
            </a:extLst>
          </p:cNvPr>
          <p:cNvSpPr txBox="1"/>
          <p:nvPr/>
        </p:nvSpPr>
        <p:spPr>
          <a:xfrm>
            <a:off x="8711678" y="2733040"/>
            <a:ext cx="278496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2. Amend the requirements for existing management plans to provide for a </a:t>
            </a:r>
            <a:r>
              <a:rPr lang="en-NZ" sz="1600" b="1">
                <a:ea typeface="+mn-lt"/>
                <a:cs typeface="+mn-lt"/>
              </a:rPr>
              <a:t>tailored approach to progression pathways </a:t>
            </a:r>
            <a:r>
              <a:rPr lang="en-NZ" sz="1600">
                <a:ea typeface="+mn-lt"/>
                <a:cs typeface="+mn-lt"/>
              </a:rPr>
              <a:t>for extreme threat prisoners</a:t>
            </a:r>
            <a:endParaRPr lang="en-NZ" sz="1600" b="1">
              <a:ea typeface="+mn-lt"/>
              <a:cs typeface="+mn-lt"/>
            </a:endParaRPr>
          </a:p>
        </p:txBody>
      </p:sp>
      <p:sp>
        <p:nvSpPr>
          <p:cNvPr id="24" name="Oval 23">
            <a:extLst>
              <a:ext uri="{FF2B5EF4-FFF2-40B4-BE49-F238E27FC236}">
                <a16:creationId xmlns:a16="http://schemas.microsoft.com/office/drawing/2014/main" id="{F7BDDEA1-18DB-4B13-AD57-89630802323C}"/>
              </a:ext>
            </a:extLst>
          </p:cNvPr>
          <p:cNvSpPr/>
          <p:nvPr/>
        </p:nvSpPr>
        <p:spPr>
          <a:xfrm>
            <a:off x="3508653" y="2675360"/>
            <a:ext cx="1284627" cy="1284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28" name="Oval 27">
            <a:extLst>
              <a:ext uri="{FF2B5EF4-FFF2-40B4-BE49-F238E27FC236}">
                <a16:creationId xmlns:a16="http://schemas.microsoft.com/office/drawing/2014/main" id="{5E6A7E17-5D6C-43EB-B21F-68D7A8990766}"/>
              </a:ext>
            </a:extLst>
          </p:cNvPr>
          <p:cNvSpPr/>
          <p:nvPr/>
        </p:nvSpPr>
        <p:spPr>
          <a:xfrm>
            <a:off x="7295325" y="2685370"/>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4" name="TextBox 3">
            <a:extLst>
              <a:ext uri="{FF2B5EF4-FFF2-40B4-BE49-F238E27FC236}">
                <a16:creationId xmlns:a16="http://schemas.microsoft.com/office/drawing/2014/main" id="{0D3EB0BE-435B-759E-EA31-305FC0E59A31}"/>
              </a:ext>
            </a:extLst>
          </p:cNvPr>
          <p:cNvSpPr txBox="1"/>
          <p:nvPr/>
        </p:nvSpPr>
        <p:spPr>
          <a:xfrm>
            <a:off x="3334616" y="5357673"/>
            <a:ext cx="8599395"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6" name="TextBox 5">
            <a:extLst>
              <a:ext uri="{FF2B5EF4-FFF2-40B4-BE49-F238E27FC236}">
                <a16:creationId xmlns:a16="http://schemas.microsoft.com/office/drawing/2014/main" id="{095C351F-17BC-117A-DDAD-7DE077DBBF28}"/>
              </a:ext>
            </a:extLst>
          </p:cNvPr>
          <p:cNvSpPr txBox="1"/>
          <p:nvPr/>
        </p:nvSpPr>
        <p:spPr>
          <a:xfrm>
            <a:off x="3307904" y="5399076"/>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10" name="Table 9">
            <a:extLst>
              <a:ext uri="{FF2B5EF4-FFF2-40B4-BE49-F238E27FC236}">
                <a16:creationId xmlns:a16="http://schemas.microsoft.com/office/drawing/2014/main" id="{9C01AB32-217F-7042-6245-61A26E3A0365}"/>
              </a:ext>
            </a:extLst>
          </p:cNvPr>
          <p:cNvGraphicFramePr>
            <a:graphicFrameLocks noGrp="1"/>
          </p:cNvGraphicFramePr>
          <p:nvPr>
            <p:extLst>
              <p:ext uri="{D42A27DB-BD31-4B8C-83A1-F6EECF244321}">
                <p14:modId xmlns:p14="http://schemas.microsoft.com/office/powerpoint/2010/main" val="1724938132"/>
              </p:ext>
            </p:extLst>
          </p:nvPr>
        </p:nvGraphicFramePr>
        <p:xfrm>
          <a:off x="3307904" y="5638463"/>
          <a:ext cx="8127999" cy="853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p>
                    <a:p>
                      <a:pPr marL="176213" marR="194310" lvl="0" indent="-176213">
                        <a:spcBef>
                          <a:spcPts val="285"/>
                        </a:spcBef>
                        <a:spcAft>
                          <a:spcPts val="0"/>
                        </a:spcAft>
                        <a:buClr>
                          <a:srgbClr val="454545"/>
                        </a:buClr>
                        <a:buSzPts val="950"/>
                        <a:buFont typeface="DIN Pro"/>
                        <a:buChar char="•"/>
                        <a:tabLst>
                          <a:tab pos="176213" algn="l"/>
                        </a:tabLst>
                      </a:pPr>
                      <a:endParaRPr lang="en-US" sz="900" b="1" spc="0">
                        <a:solidFill>
                          <a:schemeClr val="tx1"/>
                        </a:solidFill>
                        <a:effectLst/>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5" name="Graphic 4" descr="Aspiration with solid fill">
            <a:extLst>
              <a:ext uri="{FF2B5EF4-FFF2-40B4-BE49-F238E27FC236}">
                <a16:creationId xmlns:a16="http://schemas.microsoft.com/office/drawing/2014/main" id="{D7BC917E-098D-B080-D121-10BDB54B04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6555" y="2818087"/>
            <a:ext cx="914400" cy="914400"/>
          </a:xfrm>
          <a:prstGeom prst="rect">
            <a:avLst/>
          </a:prstGeom>
        </p:spPr>
      </p:pic>
      <p:pic>
        <p:nvPicPr>
          <p:cNvPr id="11" name="Graphic 10" descr="Checklist with solid fill">
            <a:extLst>
              <a:ext uri="{FF2B5EF4-FFF2-40B4-BE49-F238E27FC236}">
                <a16:creationId xmlns:a16="http://schemas.microsoft.com/office/drawing/2014/main" id="{99E229BF-C59E-DB97-2E50-56F90D6963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80438" y="2850864"/>
            <a:ext cx="914400" cy="914400"/>
          </a:xfrm>
          <a:prstGeom prst="rect">
            <a:avLst/>
          </a:prstGeom>
        </p:spPr>
      </p:pic>
    </p:spTree>
    <p:extLst>
      <p:ext uri="{BB962C8B-B14F-4D97-AF65-F5344CB8AC3E}">
        <p14:creationId xmlns:p14="http://schemas.microsoft.com/office/powerpoint/2010/main" val="298314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4D24-1715-4387-8F05-3885AA549C63}"/>
              </a:ext>
            </a:extLst>
          </p:cNvPr>
          <p:cNvSpPr txBox="1"/>
          <p:nvPr/>
        </p:nvSpPr>
        <p:spPr>
          <a:xfrm>
            <a:off x="3340600" y="1964895"/>
            <a:ext cx="8604125" cy="3060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4731" y="15458"/>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2799" y="232117"/>
            <a:ext cx="314231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solidFill>
                <a:latin typeface="Arial" panose="020B0604020202020204" pitchFamily="34" charset="0"/>
                <a:cs typeface="Arial" panose="020B0604020202020204" pitchFamily="34" charset="0"/>
              </a:rPr>
              <a:t>Problem</a:t>
            </a:r>
            <a:br>
              <a:rPr lang="en-US" sz="1600" b="1"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It is not clear how the declaration of a ‘discrete site’ by the chief executive interacts with the host prison. This creates risks in both everyday prison management and during unexpected incidents.</a:t>
            </a:r>
            <a:endParaRPr lang="en-US" sz="1600" b="1" dirty="0">
              <a:solidFill>
                <a:schemeClr val="bg1"/>
              </a:solidFill>
              <a:latin typeface="Arial" panose="020B0604020202020204" pitchFamily="34" charset="0"/>
              <a:ea typeface="+mn-lt"/>
              <a:cs typeface="Arial" panose="020B0604020202020204" pitchFamily="34" charset="0"/>
            </a:endParaRPr>
          </a:p>
          <a:p>
            <a:endParaRPr lang="en-US" sz="1600" b="1" dirty="0">
              <a:solidFill>
                <a:schemeClr val="bg1"/>
              </a:solidFill>
              <a:latin typeface="Arial" panose="020B0604020202020204" pitchFamily="34" charset="0"/>
              <a:ea typeface="+mn-lt"/>
              <a:cs typeface="Arial" panose="020B0604020202020204" pitchFamily="34" charset="0"/>
            </a:endParaRPr>
          </a:p>
          <a:p>
            <a:endParaRPr lang="en-NZ" sz="1600" b="1" dirty="0">
              <a:solidFill>
                <a:schemeClr val="bg1"/>
              </a:solidFill>
              <a:ea typeface="+mn-lt"/>
              <a:cs typeface="+mn-lt"/>
            </a:endParaRPr>
          </a:p>
          <a:p>
            <a:r>
              <a:rPr lang="en-US" sz="1600" b="1" dirty="0">
                <a:solidFill>
                  <a:schemeClr val="bg1"/>
                </a:solidFill>
                <a:latin typeface="Arial"/>
                <a:cs typeface="Arial"/>
              </a:rPr>
              <a:t>Goal</a:t>
            </a:r>
          </a:p>
          <a:p>
            <a:r>
              <a:rPr lang="en-US" sz="1600" dirty="0">
                <a:solidFill>
                  <a:schemeClr val="bg1"/>
                </a:solidFill>
                <a:latin typeface="Arial"/>
                <a:cs typeface="Arial"/>
              </a:rPr>
              <a:t>We would like to introduce more detailed legislative provisions for declaring and operating a discrete site such as a controlled management unit and in doing so, clarify the roles and responsibilities for day-to-day operations between the unit and the host prison.  </a:t>
            </a: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226486" y="-6522"/>
            <a:ext cx="5814308" cy="892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dirty="0">
                <a:solidFill>
                  <a:schemeClr val="tx1"/>
                </a:solidFill>
                <a:latin typeface="Arial Nova" panose="020B0504020202020204" pitchFamily="34" charset="0"/>
              </a:rPr>
              <a:t>3a: Declaration of a discrete site to support administration</a:t>
            </a:r>
          </a:p>
        </p:txBody>
      </p:sp>
      <p:sp>
        <p:nvSpPr>
          <p:cNvPr id="25" name="TextBox 24">
            <a:extLst>
              <a:ext uri="{FF2B5EF4-FFF2-40B4-BE49-F238E27FC236}">
                <a16:creationId xmlns:a16="http://schemas.microsoft.com/office/drawing/2014/main" id="{0D70A930-367D-45A0-A8D3-C433CD871B02}"/>
              </a:ext>
            </a:extLst>
          </p:cNvPr>
          <p:cNvSpPr txBox="1"/>
          <p:nvPr/>
        </p:nvSpPr>
        <p:spPr>
          <a:xfrm>
            <a:off x="3340600" y="1149102"/>
            <a:ext cx="8169645"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v"/>
            </a:pPr>
            <a:r>
              <a:rPr lang="en-NZ" sz="1400" dirty="0">
                <a:effectLst/>
                <a:latin typeface="Calibri" panose="020F0502020204030204" pitchFamily="34" charset="0"/>
                <a:ea typeface="Calibri" panose="020F0502020204030204" pitchFamily="34" charset="0"/>
                <a:cs typeface="Arial" panose="020B0604020202020204" pitchFamily="34" charset="0"/>
              </a:rPr>
              <a:t>The PERU has been declared a ‘discrete site’ by the chief executive under the Corrections Act and is located within Auckland Prison. This means a prison manager is to exercise the powers and perform the functions of a prison manager in relation to that site.</a:t>
            </a:r>
          </a:p>
          <a:p>
            <a:pPr marL="285750" indent="-285750">
              <a:buFont typeface="Wingdings" panose="05000000000000000000" pitchFamily="2" charset="2"/>
              <a:buChar char="v"/>
            </a:pPr>
            <a:endParaRPr lang="en-NZ" sz="1200"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dirty="0">
              <a:latin typeface="Calibri" panose="020F0502020204030204" pitchFamily="34" charset="0"/>
              <a:cs typeface="Arial" panose="020B0604020202020204" pitchFamily="34" charset="0"/>
            </a:endParaRPr>
          </a:p>
          <a:p>
            <a:r>
              <a:rPr lang="en-NZ" sz="1400" dirty="0">
                <a:latin typeface="Calibri" panose="020F0502020204030204" pitchFamily="34" charset="0"/>
                <a:cs typeface="Arial" panose="020B0604020202020204" pitchFamily="34" charset="0"/>
              </a:rPr>
              <a:t>				</a:t>
            </a:r>
          </a:p>
          <a:p>
            <a:pPr marL="285750" indent="-285750">
              <a:buFont typeface="Wingdings" panose="05000000000000000000" pitchFamily="2" charset="2"/>
              <a:buChar char="v"/>
            </a:pPr>
            <a:endParaRPr lang="en-NZ" dirty="0"/>
          </a:p>
          <a:p>
            <a:endParaRPr lang="en-NZ" sz="1600" dirty="0"/>
          </a:p>
          <a:p>
            <a:endParaRPr lang="en-NZ" sz="1600" dirty="0"/>
          </a:p>
          <a:p>
            <a:endParaRPr lang="en-NZ" sz="1600" dirty="0"/>
          </a:p>
          <a:p>
            <a:endParaRPr lang="en-NZ" sz="1600" dirty="0"/>
          </a:p>
          <a:p>
            <a:endParaRPr lang="en-NZ" sz="1600" dirty="0"/>
          </a:p>
          <a:p>
            <a:endParaRPr lang="en-NZ" sz="1600" dirty="0"/>
          </a:p>
          <a:p>
            <a:endParaRPr lang="en-US" sz="1600" dirty="0">
              <a:ea typeface="+mn-lt"/>
              <a:cs typeface="+mn-lt"/>
            </a:endParaRPr>
          </a:p>
          <a:p>
            <a:endParaRPr lang="en-NZ" sz="1200" dirty="0">
              <a:ea typeface="Calibri"/>
              <a:cs typeface="Calibri"/>
            </a:endParaRPr>
          </a:p>
        </p:txBody>
      </p:sp>
      <p:sp>
        <p:nvSpPr>
          <p:cNvPr id="35" name="TextBox 34">
            <a:extLst>
              <a:ext uri="{FF2B5EF4-FFF2-40B4-BE49-F238E27FC236}">
                <a16:creationId xmlns:a16="http://schemas.microsoft.com/office/drawing/2014/main" id="{0F643B71-E249-44CB-9285-824CDFB0FA63}"/>
              </a:ext>
            </a:extLst>
          </p:cNvPr>
          <p:cNvSpPr txBox="1"/>
          <p:nvPr/>
        </p:nvSpPr>
        <p:spPr>
          <a:xfrm>
            <a:off x="4812794" y="2774332"/>
            <a:ext cx="24384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1. Create a </a:t>
            </a:r>
            <a:r>
              <a:rPr lang="en-NZ" sz="1600" b="1">
                <a:ea typeface="+mn-lt"/>
                <a:cs typeface="+mn-lt"/>
              </a:rPr>
              <a:t>detailed legislative framework </a:t>
            </a:r>
            <a:r>
              <a:rPr lang="en-NZ" sz="1600">
                <a:ea typeface="+mn-lt"/>
                <a:cs typeface="+mn-lt"/>
              </a:rPr>
              <a:t>for establishing and operating a ‘discrete site’ within a host prison</a:t>
            </a:r>
            <a:endParaRPr lang="en-US" sz="1600">
              <a:ea typeface="+mn-lt"/>
              <a:cs typeface="+mn-lt"/>
            </a:endParaRPr>
          </a:p>
        </p:txBody>
      </p:sp>
      <p:sp>
        <p:nvSpPr>
          <p:cNvPr id="36" name="TextBox 35">
            <a:extLst>
              <a:ext uri="{FF2B5EF4-FFF2-40B4-BE49-F238E27FC236}">
                <a16:creationId xmlns:a16="http://schemas.microsoft.com/office/drawing/2014/main" id="{042FCE23-1DA0-48BD-B090-A1ED419D7214}"/>
              </a:ext>
            </a:extLst>
          </p:cNvPr>
          <p:cNvSpPr txBox="1"/>
          <p:nvPr/>
        </p:nvSpPr>
        <p:spPr>
          <a:xfrm>
            <a:off x="3382541" y="2061998"/>
            <a:ext cx="83449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two options for change: </a:t>
            </a:r>
          </a:p>
        </p:txBody>
      </p:sp>
      <p:sp>
        <p:nvSpPr>
          <p:cNvPr id="37" name="TextBox 36">
            <a:extLst>
              <a:ext uri="{FF2B5EF4-FFF2-40B4-BE49-F238E27FC236}">
                <a16:creationId xmlns:a16="http://schemas.microsoft.com/office/drawing/2014/main" id="{95AA58E3-495F-4F8A-9D0C-E7320E6660EF}"/>
              </a:ext>
            </a:extLst>
          </p:cNvPr>
          <p:cNvSpPr txBox="1"/>
          <p:nvPr/>
        </p:nvSpPr>
        <p:spPr>
          <a:xfrm>
            <a:off x="8725280" y="2740496"/>
            <a:ext cx="278496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2. Create a framework specifically for the accommodation of extreme threat prisoners</a:t>
            </a:r>
          </a:p>
        </p:txBody>
      </p:sp>
      <p:sp>
        <p:nvSpPr>
          <p:cNvPr id="24" name="Oval 23">
            <a:extLst>
              <a:ext uri="{FF2B5EF4-FFF2-40B4-BE49-F238E27FC236}">
                <a16:creationId xmlns:a16="http://schemas.microsoft.com/office/drawing/2014/main" id="{F7BDDEA1-18DB-4B13-AD57-89630802323C}"/>
              </a:ext>
            </a:extLst>
          </p:cNvPr>
          <p:cNvSpPr/>
          <p:nvPr/>
        </p:nvSpPr>
        <p:spPr>
          <a:xfrm>
            <a:off x="3457040" y="2680631"/>
            <a:ext cx="1284627" cy="1284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28" name="Oval 27">
            <a:extLst>
              <a:ext uri="{FF2B5EF4-FFF2-40B4-BE49-F238E27FC236}">
                <a16:creationId xmlns:a16="http://schemas.microsoft.com/office/drawing/2014/main" id="{5E6A7E17-5D6C-43EB-B21F-68D7A8990766}"/>
              </a:ext>
            </a:extLst>
          </p:cNvPr>
          <p:cNvSpPr/>
          <p:nvPr/>
        </p:nvSpPr>
        <p:spPr>
          <a:xfrm>
            <a:off x="7274706" y="2685240"/>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4" name="TextBox 3">
            <a:extLst>
              <a:ext uri="{FF2B5EF4-FFF2-40B4-BE49-F238E27FC236}">
                <a16:creationId xmlns:a16="http://schemas.microsoft.com/office/drawing/2014/main" id="{0D3EB0BE-435B-759E-EA31-305FC0E59A31}"/>
              </a:ext>
            </a:extLst>
          </p:cNvPr>
          <p:cNvSpPr txBox="1"/>
          <p:nvPr/>
        </p:nvSpPr>
        <p:spPr>
          <a:xfrm>
            <a:off x="3257928" y="5414618"/>
            <a:ext cx="8599395" cy="100800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6" name="TextBox 5">
            <a:extLst>
              <a:ext uri="{FF2B5EF4-FFF2-40B4-BE49-F238E27FC236}">
                <a16:creationId xmlns:a16="http://schemas.microsoft.com/office/drawing/2014/main" id="{095C351F-17BC-117A-DDAD-7DE077DBBF28}"/>
              </a:ext>
            </a:extLst>
          </p:cNvPr>
          <p:cNvSpPr txBox="1"/>
          <p:nvPr/>
        </p:nvSpPr>
        <p:spPr>
          <a:xfrm>
            <a:off x="3263912" y="5464925"/>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10" name="Table 9">
            <a:extLst>
              <a:ext uri="{FF2B5EF4-FFF2-40B4-BE49-F238E27FC236}">
                <a16:creationId xmlns:a16="http://schemas.microsoft.com/office/drawing/2014/main" id="{9C01AB32-217F-7042-6245-61A26E3A0365}"/>
              </a:ext>
            </a:extLst>
          </p:cNvPr>
          <p:cNvGraphicFramePr>
            <a:graphicFrameLocks noGrp="1"/>
          </p:cNvGraphicFramePr>
          <p:nvPr>
            <p:extLst>
              <p:ext uri="{D42A27DB-BD31-4B8C-83A1-F6EECF244321}">
                <p14:modId xmlns:p14="http://schemas.microsoft.com/office/powerpoint/2010/main" val="2688622883"/>
              </p:ext>
            </p:extLst>
          </p:nvPr>
        </p:nvGraphicFramePr>
        <p:xfrm>
          <a:off x="3226486" y="5738531"/>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5" name="Graphic 4" descr="House with solid fill">
            <a:extLst>
              <a:ext uri="{FF2B5EF4-FFF2-40B4-BE49-F238E27FC236}">
                <a16:creationId xmlns:a16="http://schemas.microsoft.com/office/drawing/2014/main" id="{DFB32371-49F3-4B90-27E4-A962190316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59819" y="2797206"/>
            <a:ext cx="914400" cy="914400"/>
          </a:xfrm>
          <a:prstGeom prst="rect">
            <a:avLst/>
          </a:prstGeom>
        </p:spPr>
      </p:pic>
      <p:pic>
        <p:nvPicPr>
          <p:cNvPr id="11" name="Graphic 10" descr="Building Brick Wall with solid fill">
            <a:extLst>
              <a:ext uri="{FF2B5EF4-FFF2-40B4-BE49-F238E27FC236}">
                <a16:creationId xmlns:a16="http://schemas.microsoft.com/office/drawing/2014/main" id="{07DBCC9C-1621-CDD9-5CC8-D8BC08446D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2154" y="2797206"/>
            <a:ext cx="914400" cy="914400"/>
          </a:xfrm>
          <a:prstGeom prst="rect">
            <a:avLst/>
          </a:prstGeom>
        </p:spPr>
      </p:pic>
    </p:spTree>
    <p:extLst>
      <p:ext uri="{BB962C8B-B14F-4D97-AF65-F5344CB8AC3E}">
        <p14:creationId xmlns:p14="http://schemas.microsoft.com/office/powerpoint/2010/main" val="14695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4D24-1715-4387-8F05-3885AA549C63}"/>
              </a:ext>
            </a:extLst>
          </p:cNvPr>
          <p:cNvSpPr txBox="1"/>
          <p:nvPr/>
        </p:nvSpPr>
        <p:spPr>
          <a:xfrm>
            <a:off x="3313015" y="1899000"/>
            <a:ext cx="8604125" cy="3060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4731" y="15458"/>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2799" y="232117"/>
            <a:ext cx="314231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br>
              <a:rPr lang="en-US" sz="1600" b="1">
                <a:solidFill>
                  <a:schemeClr val="bg1"/>
                </a:solidFill>
                <a:latin typeface="Arial" panose="020B0604020202020204" pitchFamily="34" charset="0"/>
                <a:cs typeface="Arial" panose="020B0604020202020204" pitchFamily="34" charset="0"/>
              </a:rPr>
            </a:br>
            <a:r>
              <a:rPr lang="en-US" sz="1600">
                <a:solidFill>
                  <a:schemeClr val="bg1"/>
                </a:solidFill>
                <a:latin typeface="Arial" panose="020B0604020202020204" pitchFamily="34" charset="0"/>
                <a:cs typeface="Arial" panose="020B0604020202020204" pitchFamily="34" charset="0"/>
              </a:rPr>
              <a:t>Corrections does not have the ability to destroy the property of extreme threat prisoners when it may be appropriate to do so to prevent public harm.</a:t>
            </a:r>
            <a:endParaRPr lang="en-US" sz="1600" b="1">
              <a:solidFill>
                <a:schemeClr val="bg1"/>
              </a:solidFill>
              <a:latin typeface="Arial" panose="020B0604020202020204" pitchFamily="34" charset="0"/>
              <a:cs typeface="Arial" panose="020B0604020202020204" pitchFamily="34" charset="0"/>
            </a:endParaRPr>
          </a:p>
          <a:p>
            <a:endParaRPr lang="en-NZ" sz="1600" b="1">
              <a:solidFill>
                <a:schemeClr val="bg1"/>
              </a:solidFill>
              <a:ea typeface="+mn-lt"/>
              <a:cs typeface="+mn-lt"/>
            </a:endParaRPr>
          </a:p>
          <a:p>
            <a:r>
              <a:rPr lang="en-US" sz="1600" b="1">
                <a:solidFill>
                  <a:schemeClr val="bg1"/>
                </a:solidFill>
                <a:latin typeface="Arial"/>
                <a:cs typeface="Arial"/>
              </a:rPr>
              <a:t>Goal</a:t>
            </a:r>
          </a:p>
          <a:p>
            <a:r>
              <a:rPr lang="en-US" sz="1600">
                <a:solidFill>
                  <a:schemeClr val="bg1"/>
                </a:solidFill>
                <a:latin typeface="Arial"/>
                <a:cs typeface="Arial"/>
              </a:rPr>
              <a:t>We want to establish a robust operational process that includes a time period before which Corrections can destroy property. This could be a regular interval or at the time of leaving custody or death. </a:t>
            </a: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226486" y="-6522"/>
            <a:ext cx="5814308" cy="892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a:solidFill>
                  <a:schemeClr val="tx1"/>
                </a:solidFill>
                <a:latin typeface="Arial Nova" panose="020B0504020202020204" pitchFamily="34" charset="0"/>
              </a:rPr>
              <a:t>3b: Destruction of prisoner property where it impacts public safety</a:t>
            </a:r>
          </a:p>
        </p:txBody>
      </p:sp>
      <p:sp>
        <p:nvSpPr>
          <p:cNvPr id="25" name="TextBox 24">
            <a:extLst>
              <a:ext uri="{FF2B5EF4-FFF2-40B4-BE49-F238E27FC236}">
                <a16:creationId xmlns:a16="http://schemas.microsoft.com/office/drawing/2014/main" id="{0D70A930-367D-45A0-A8D3-C433CD871B02}"/>
              </a:ext>
            </a:extLst>
          </p:cNvPr>
          <p:cNvSpPr txBox="1"/>
          <p:nvPr/>
        </p:nvSpPr>
        <p:spPr>
          <a:xfrm>
            <a:off x="3283426" y="1013161"/>
            <a:ext cx="816964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v"/>
            </a:pPr>
            <a:r>
              <a:rPr lang="en-NZ" sz="1400">
                <a:effectLst/>
                <a:latin typeface="Calibri" panose="020F0502020204030204" pitchFamily="34" charset="0"/>
                <a:ea typeface="Calibri" panose="020F0502020204030204" pitchFamily="34" charset="0"/>
                <a:cs typeface="Arial" panose="020B0604020202020204" pitchFamily="34" charset="0"/>
              </a:rPr>
              <a:t>Corrections has an important role in protecting the public from harm and this is increasingly important for extreme threat prisoners. In particular, prisoners convicted of terrorism offences whose property, if it was to be released from prison, could cause public harm or have a significant impact on public safety.</a:t>
            </a:r>
          </a:p>
          <a:p>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NZ" sz="1400">
              <a:latin typeface="Calibri" panose="020F0502020204030204" pitchFamily="34" charset="0"/>
              <a:cs typeface="Arial" panose="020B0604020202020204" pitchFamily="34" charset="0"/>
            </a:endParaRPr>
          </a:p>
          <a:p>
            <a:r>
              <a:rPr lang="en-NZ" sz="1400">
                <a:latin typeface="Calibri" panose="020F0502020204030204" pitchFamily="34" charset="0"/>
                <a:cs typeface="Arial" panose="020B0604020202020204" pitchFamily="34" charset="0"/>
              </a:rPr>
              <a:t>				</a:t>
            </a:r>
          </a:p>
          <a:p>
            <a:pPr marL="285750" indent="-285750">
              <a:buFont typeface="Wingdings" panose="05000000000000000000" pitchFamily="2" charset="2"/>
              <a:buChar char="v"/>
            </a:pPr>
            <a:endParaRPr lang="en-NZ"/>
          </a:p>
          <a:p>
            <a:endParaRPr lang="en-NZ" sz="1600"/>
          </a:p>
          <a:p>
            <a:endParaRPr lang="en-NZ" sz="1600"/>
          </a:p>
          <a:p>
            <a:endParaRPr lang="en-NZ" sz="1600"/>
          </a:p>
          <a:p>
            <a:endParaRPr lang="en-NZ" sz="1600"/>
          </a:p>
          <a:p>
            <a:endParaRPr lang="en-NZ" sz="1600"/>
          </a:p>
          <a:p>
            <a:endParaRPr lang="en-NZ" sz="1600"/>
          </a:p>
          <a:p>
            <a:endParaRPr lang="en-US" sz="1600">
              <a:ea typeface="+mn-lt"/>
              <a:cs typeface="+mn-lt"/>
            </a:endParaRPr>
          </a:p>
          <a:p>
            <a:endParaRPr lang="en-NZ" sz="1200">
              <a:ea typeface="Calibri"/>
              <a:cs typeface="Calibri"/>
            </a:endParaRPr>
          </a:p>
        </p:txBody>
      </p:sp>
      <p:sp>
        <p:nvSpPr>
          <p:cNvPr id="35" name="TextBox 34">
            <a:extLst>
              <a:ext uri="{FF2B5EF4-FFF2-40B4-BE49-F238E27FC236}">
                <a16:creationId xmlns:a16="http://schemas.microsoft.com/office/drawing/2014/main" id="{0F643B71-E249-44CB-9285-824CDFB0FA63}"/>
              </a:ext>
            </a:extLst>
          </p:cNvPr>
          <p:cNvSpPr txBox="1"/>
          <p:nvPr/>
        </p:nvSpPr>
        <p:spPr>
          <a:xfrm>
            <a:off x="4843920" y="2850918"/>
            <a:ext cx="24384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1. Ability to </a:t>
            </a:r>
            <a:r>
              <a:rPr lang="en-NZ" sz="1600" b="1">
                <a:ea typeface="+mn-lt"/>
                <a:cs typeface="+mn-lt"/>
              </a:rPr>
              <a:t>destroy property of extreme threat prisoners</a:t>
            </a:r>
            <a:endParaRPr lang="en-US" sz="1600" b="1">
              <a:ea typeface="+mn-lt"/>
              <a:cs typeface="+mn-lt"/>
            </a:endParaRPr>
          </a:p>
        </p:txBody>
      </p:sp>
      <p:sp>
        <p:nvSpPr>
          <p:cNvPr id="36" name="TextBox 35">
            <a:extLst>
              <a:ext uri="{FF2B5EF4-FFF2-40B4-BE49-F238E27FC236}">
                <a16:creationId xmlns:a16="http://schemas.microsoft.com/office/drawing/2014/main" id="{042FCE23-1DA0-48BD-B090-A1ED419D7214}"/>
              </a:ext>
            </a:extLst>
          </p:cNvPr>
          <p:cNvSpPr txBox="1"/>
          <p:nvPr/>
        </p:nvSpPr>
        <p:spPr>
          <a:xfrm>
            <a:off x="3426809" y="1934564"/>
            <a:ext cx="83449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two options for change: </a:t>
            </a:r>
          </a:p>
        </p:txBody>
      </p:sp>
      <p:sp>
        <p:nvSpPr>
          <p:cNvPr id="37" name="TextBox 36">
            <a:extLst>
              <a:ext uri="{FF2B5EF4-FFF2-40B4-BE49-F238E27FC236}">
                <a16:creationId xmlns:a16="http://schemas.microsoft.com/office/drawing/2014/main" id="{95AA58E3-495F-4F8A-9D0C-E7320E6660EF}"/>
              </a:ext>
            </a:extLst>
          </p:cNvPr>
          <p:cNvSpPr txBox="1"/>
          <p:nvPr/>
        </p:nvSpPr>
        <p:spPr>
          <a:xfrm>
            <a:off x="8758925" y="2846617"/>
            <a:ext cx="27849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2. Ability to </a:t>
            </a:r>
            <a:r>
              <a:rPr lang="en-NZ" sz="1600" b="1">
                <a:ea typeface="+mn-lt"/>
                <a:cs typeface="+mn-lt"/>
              </a:rPr>
              <a:t>destroy property of all prisoners with connections to terrorism</a:t>
            </a:r>
          </a:p>
        </p:txBody>
      </p:sp>
      <p:sp>
        <p:nvSpPr>
          <p:cNvPr id="24" name="Oval 23">
            <a:extLst>
              <a:ext uri="{FF2B5EF4-FFF2-40B4-BE49-F238E27FC236}">
                <a16:creationId xmlns:a16="http://schemas.microsoft.com/office/drawing/2014/main" id="{F7BDDEA1-18DB-4B13-AD57-89630802323C}"/>
              </a:ext>
            </a:extLst>
          </p:cNvPr>
          <p:cNvSpPr/>
          <p:nvPr/>
        </p:nvSpPr>
        <p:spPr>
          <a:xfrm>
            <a:off x="3504302" y="2649724"/>
            <a:ext cx="1284627" cy="1284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28" name="Oval 27">
            <a:extLst>
              <a:ext uri="{FF2B5EF4-FFF2-40B4-BE49-F238E27FC236}">
                <a16:creationId xmlns:a16="http://schemas.microsoft.com/office/drawing/2014/main" id="{5E6A7E17-5D6C-43EB-B21F-68D7A8990766}"/>
              </a:ext>
            </a:extLst>
          </p:cNvPr>
          <p:cNvSpPr/>
          <p:nvPr/>
        </p:nvSpPr>
        <p:spPr>
          <a:xfrm>
            <a:off x="7378325" y="2649723"/>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pic>
        <p:nvPicPr>
          <p:cNvPr id="14" name="Graphic 13" descr="Badge Unfollow with solid fill">
            <a:extLst>
              <a:ext uri="{FF2B5EF4-FFF2-40B4-BE49-F238E27FC236}">
                <a16:creationId xmlns:a16="http://schemas.microsoft.com/office/drawing/2014/main" id="{944D644D-1EF2-96AA-692F-43D6DA0851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0272" y="2827646"/>
            <a:ext cx="914400" cy="914400"/>
          </a:xfrm>
          <a:prstGeom prst="rect">
            <a:avLst/>
          </a:prstGeom>
        </p:spPr>
      </p:pic>
      <p:sp>
        <p:nvSpPr>
          <p:cNvPr id="4" name="TextBox 3">
            <a:extLst>
              <a:ext uri="{FF2B5EF4-FFF2-40B4-BE49-F238E27FC236}">
                <a16:creationId xmlns:a16="http://schemas.microsoft.com/office/drawing/2014/main" id="{0D3EB0BE-435B-759E-EA31-305FC0E59A31}"/>
              </a:ext>
            </a:extLst>
          </p:cNvPr>
          <p:cNvSpPr txBox="1"/>
          <p:nvPr/>
        </p:nvSpPr>
        <p:spPr>
          <a:xfrm>
            <a:off x="3249678" y="5402773"/>
            <a:ext cx="8599395" cy="100800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6" name="TextBox 5">
            <a:extLst>
              <a:ext uri="{FF2B5EF4-FFF2-40B4-BE49-F238E27FC236}">
                <a16:creationId xmlns:a16="http://schemas.microsoft.com/office/drawing/2014/main" id="{095C351F-17BC-117A-DDAD-7DE077DBBF28}"/>
              </a:ext>
            </a:extLst>
          </p:cNvPr>
          <p:cNvSpPr txBox="1"/>
          <p:nvPr/>
        </p:nvSpPr>
        <p:spPr>
          <a:xfrm>
            <a:off x="3244948" y="5475385"/>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10" name="Table 9">
            <a:extLst>
              <a:ext uri="{FF2B5EF4-FFF2-40B4-BE49-F238E27FC236}">
                <a16:creationId xmlns:a16="http://schemas.microsoft.com/office/drawing/2014/main" id="{9C01AB32-217F-7042-6245-61A26E3A0365}"/>
              </a:ext>
            </a:extLst>
          </p:cNvPr>
          <p:cNvGraphicFramePr>
            <a:graphicFrameLocks noGrp="1"/>
          </p:cNvGraphicFramePr>
          <p:nvPr>
            <p:extLst>
              <p:ext uri="{D42A27DB-BD31-4B8C-83A1-F6EECF244321}">
                <p14:modId xmlns:p14="http://schemas.microsoft.com/office/powerpoint/2010/main" val="1530789939"/>
              </p:ext>
            </p:extLst>
          </p:nvPr>
        </p:nvGraphicFramePr>
        <p:xfrm>
          <a:off x="3226486" y="5732593"/>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13" name="Graphic 12" descr="Shirt with solid fill">
            <a:extLst>
              <a:ext uri="{FF2B5EF4-FFF2-40B4-BE49-F238E27FC236}">
                <a16:creationId xmlns:a16="http://schemas.microsoft.com/office/drawing/2014/main" id="{0C2BED36-EBEF-68FA-33C5-51070F9782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08458" y="2827646"/>
            <a:ext cx="914400" cy="914400"/>
          </a:xfrm>
          <a:prstGeom prst="rect">
            <a:avLst/>
          </a:prstGeom>
        </p:spPr>
      </p:pic>
    </p:spTree>
    <p:extLst>
      <p:ext uri="{BB962C8B-B14F-4D97-AF65-F5344CB8AC3E}">
        <p14:creationId xmlns:p14="http://schemas.microsoft.com/office/powerpoint/2010/main" val="119719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D78AFA-1E8E-8141-8BD1-20250C811EB7}"/>
              </a:ext>
            </a:extLst>
          </p:cNvPr>
          <p:cNvSpPr>
            <a:spLocks noGrp="1"/>
          </p:cNvSpPr>
          <p:nvPr>
            <p:ph type="title"/>
          </p:nvPr>
        </p:nvSpPr>
        <p:spPr>
          <a:xfrm>
            <a:off x="1159938" y="1433470"/>
            <a:ext cx="7331053" cy="892527"/>
          </a:xfrm>
        </p:spPr>
        <p:txBody>
          <a:bodyPr>
            <a:normAutofit/>
          </a:bodyPr>
          <a:lstStyle/>
          <a:p>
            <a:r>
              <a:rPr lang="en-NZ" sz="4800">
                <a:cs typeface="Mangal Pro" panose="020F0502020204030204" pitchFamily="34" charset="0"/>
              </a:rPr>
              <a:t>Next steps</a:t>
            </a:r>
          </a:p>
        </p:txBody>
      </p:sp>
      <p:sp>
        <p:nvSpPr>
          <p:cNvPr id="3" name="Content Placeholder 2">
            <a:extLst>
              <a:ext uri="{FF2B5EF4-FFF2-40B4-BE49-F238E27FC236}">
                <a16:creationId xmlns:a16="http://schemas.microsoft.com/office/drawing/2014/main" id="{A2E55D91-7699-41FE-A021-6CBE37EAFE55}"/>
              </a:ext>
            </a:extLst>
          </p:cNvPr>
          <p:cNvSpPr>
            <a:spLocks noGrp="1"/>
          </p:cNvSpPr>
          <p:nvPr>
            <p:ph sz="half" idx="1"/>
          </p:nvPr>
        </p:nvSpPr>
        <p:spPr>
          <a:xfrm>
            <a:off x="1159938" y="2325998"/>
            <a:ext cx="9900326" cy="3258373"/>
          </a:xfrm>
        </p:spPr>
        <p:txBody>
          <a:bodyPr>
            <a:normAutofit/>
          </a:bodyPr>
          <a:lstStyle/>
          <a:p>
            <a:pPr>
              <a:spcAft>
                <a:spcPts val="1200"/>
              </a:spcAft>
              <a:buFont typeface="Wingdings" panose="05000000000000000000" pitchFamily="2" charset="2"/>
              <a:buChar char="v"/>
            </a:pPr>
            <a:r>
              <a:rPr lang="en-NZ" sz="1800" b="1">
                <a:latin typeface="Arial" panose="020B0604020202020204" pitchFamily="34" charset="0"/>
                <a:cs typeface="Arial" panose="020B0604020202020204" pitchFamily="34" charset="0"/>
              </a:rPr>
              <a:t>If you would like to provide feedback:</a:t>
            </a:r>
          </a:p>
          <a:p>
            <a:pPr lvl="1">
              <a:spcAft>
                <a:spcPts val="1200"/>
              </a:spcAft>
            </a:pPr>
            <a:r>
              <a:rPr lang="en-NZ" sz="1800" b="1">
                <a:latin typeface="Arial" panose="020B0604020202020204" pitchFamily="34" charset="0"/>
                <a:cs typeface="Arial" panose="020B0604020202020204" pitchFamily="34" charset="0"/>
              </a:rPr>
              <a:t>you can send written submissions to </a:t>
            </a:r>
            <a:r>
              <a:rPr lang="en-NZ" sz="1800" b="1">
                <a:latin typeface="Arial" panose="020B0604020202020204" pitchFamily="34" charset="0"/>
                <a:cs typeface="Arial" panose="020B0604020202020204" pitchFamily="34" charset="0"/>
                <a:hlinkClick r:id="rId3"/>
              </a:rPr>
              <a:t>LegislationAmendments@corrections.govt.nz</a:t>
            </a:r>
            <a:r>
              <a:rPr lang="en-NZ" sz="1800" b="1">
                <a:latin typeface="Arial" panose="020B0604020202020204" pitchFamily="34" charset="0"/>
                <a:cs typeface="Arial" panose="020B0604020202020204" pitchFamily="34" charset="0"/>
              </a:rPr>
              <a:t> or post them to the Legislative Policy Team, </a:t>
            </a:r>
            <a:r>
              <a:rPr lang="en-US" sz="1800" b="1">
                <a:latin typeface="Arial" panose="020B0604020202020204" pitchFamily="34" charset="0"/>
                <a:cs typeface="Arial" panose="020B0604020202020204" pitchFamily="34" charset="0"/>
              </a:rPr>
              <a:t>Department of Corrections, 44 The Terrace, Wellington </a:t>
            </a:r>
          </a:p>
          <a:p>
            <a:pPr lvl="1">
              <a:spcAft>
                <a:spcPts val="1200"/>
              </a:spcAft>
            </a:pPr>
            <a:r>
              <a:rPr lang="en-NZ" sz="1800" b="1">
                <a:latin typeface="Arial" panose="020B0604020202020204" pitchFamily="34" charset="0"/>
                <a:cs typeface="Arial" panose="020B0604020202020204" pitchFamily="34" charset="0"/>
              </a:rPr>
              <a:t>you </a:t>
            </a:r>
            <a:r>
              <a:rPr lang="en-NZ" b="1"/>
              <a:t>may wish to use our optional submission form </a:t>
            </a:r>
          </a:p>
          <a:p>
            <a:pPr lvl="1">
              <a:spcAft>
                <a:spcPts val="1200"/>
              </a:spcAft>
            </a:pPr>
            <a:r>
              <a:rPr lang="en-NZ" b="1"/>
              <a:t>p</a:t>
            </a:r>
            <a:r>
              <a:rPr lang="en-NZ" sz="1800" b="1">
                <a:latin typeface="Arial" panose="020B0604020202020204" pitchFamily="34" charset="0"/>
                <a:cs typeface="Arial" panose="020B0604020202020204" pitchFamily="34" charset="0"/>
              </a:rPr>
              <a:t>lease email us if you wish to provi</a:t>
            </a:r>
            <a:r>
              <a:rPr lang="en-NZ" b="1"/>
              <a:t>de verbal feedback.</a:t>
            </a:r>
          </a:p>
          <a:p>
            <a:pPr marL="171453" lvl="1">
              <a:spcBef>
                <a:spcPts val="750"/>
              </a:spcBef>
              <a:spcAft>
                <a:spcPts val="1200"/>
              </a:spcAft>
              <a:buFont typeface="Wingdings" panose="05000000000000000000" pitchFamily="2" charset="2"/>
              <a:buChar char="v"/>
            </a:pPr>
            <a:r>
              <a:rPr lang="en-NZ" b="1"/>
              <a:t>Public consultation is open from 18 February 2025 to 31 March 2025.</a:t>
            </a:r>
          </a:p>
          <a:p>
            <a:pPr lvl="1">
              <a:spcAft>
                <a:spcPts val="1200"/>
              </a:spcAft>
            </a:pPr>
            <a:endParaRPr lang="en-NZ" sz="2000" b="1">
              <a:latin typeface="Arial Nova" panose="020F0502020204030204" pitchFamily="34" charset="0"/>
              <a:cs typeface="Arial Nova" panose="020F0502020204030204" pitchFamily="34" charset="0"/>
            </a:endParaRPr>
          </a:p>
          <a:p>
            <a:pPr lvl="1">
              <a:spcAft>
                <a:spcPts val="1200"/>
              </a:spcAft>
            </a:pPr>
            <a:endParaRPr lang="en-NZ" sz="2000">
              <a:latin typeface="Arial Nova" panose="020F0502020204030204" pitchFamily="34" charset="0"/>
              <a:cs typeface="Arial Nova" panose="020F0502020204030204" pitchFamily="34" charset="0"/>
            </a:endParaRPr>
          </a:p>
        </p:txBody>
      </p:sp>
    </p:spTree>
    <p:extLst>
      <p:ext uri="{BB962C8B-B14F-4D97-AF65-F5344CB8AC3E}">
        <p14:creationId xmlns:p14="http://schemas.microsoft.com/office/powerpoint/2010/main" val="53972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1" y="5831"/>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kern="0" dirty="0">
                <a:solidFill>
                  <a:schemeClr val="bg1"/>
                </a:solidFill>
                <a:effectLst/>
                <a:latin typeface="DIN Pro"/>
                <a:ea typeface="DIN Pro"/>
                <a:cs typeface="DIN Pro"/>
              </a:rPr>
              <a:t>Consultation on options for more transparent management of extreme threat prisoners</a:t>
            </a:r>
            <a:br>
              <a:rPr lang="en-NZ" sz="1800" b="1" kern="0" dirty="0">
                <a:solidFill>
                  <a:schemeClr val="bg1"/>
                </a:solidFill>
                <a:effectLst/>
                <a:latin typeface="DIN Pro"/>
                <a:ea typeface="DIN Pro"/>
                <a:cs typeface="DIN Pro"/>
              </a:rPr>
            </a:br>
            <a:r>
              <a:rPr lang="en-NZ" sz="1800" dirty="0">
                <a:solidFill>
                  <a:schemeClr val="bg1"/>
                </a:solidFill>
                <a:effectLst/>
                <a:latin typeface="DIN Pro"/>
                <a:ea typeface="DIN Pro"/>
                <a:cs typeface="DIN Pro"/>
              </a:rPr>
              <a:t> </a:t>
            </a:r>
            <a:br>
              <a:rPr lang="en-NZ" sz="1800" dirty="0">
                <a:solidFill>
                  <a:schemeClr val="bg1"/>
                </a:solidFill>
                <a:effectLst/>
                <a:latin typeface="DIN Pro"/>
                <a:ea typeface="DIN Pro"/>
                <a:cs typeface="DIN Pro"/>
              </a:rPr>
            </a:br>
            <a:r>
              <a:rPr lang="en-NZ" sz="1800" dirty="0">
                <a:solidFill>
                  <a:schemeClr val="bg1"/>
                </a:solidFill>
                <a:effectLst/>
                <a:latin typeface="DIN Pro"/>
                <a:ea typeface="DIN Pro"/>
                <a:cs typeface="DIN Pro"/>
              </a:rPr>
              <a:t>The Department of Corrections is seeking feedback on options for more transparent management of prisoners who pose an extreme threat. </a:t>
            </a:r>
          </a:p>
          <a:p>
            <a:br>
              <a:rPr lang="en-NZ" sz="1800" dirty="0">
                <a:solidFill>
                  <a:schemeClr val="bg1"/>
                </a:solidFill>
                <a:effectLst/>
                <a:latin typeface="DIN Pro"/>
                <a:ea typeface="DIN Pro"/>
                <a:cs typeface="DIN Pro"/>
              </a:rPr>
            </a:br>
            <a:r>
              <a:rPr lang="en-NZ" sz="1800" dirty="0">
                <a:solidFill>
                  <a:schemeClr val="bg1"/>
                </a:solidFill>
                <a:effectLst/>
                <a:latin typeface="DIN Pro"/>
                <a:ea typeface="DIN Pro"/>
                <a:cs typeface="DIN Pro"/>
              </a:rPr>
              <a:t>Your feedback will be taken into consideration when providing advice on options for change that will likely impact the Corrections Act 2004.</a:t>
            </a:r>
            <a:br>
              <a:rPr lang="en-NZ" sz="1800" dirty="0">
                <a:solidFill>
                  <a:schemeClr val="bg1"/>
                </a:solidFill>
                <a:effectLst/>
                <a:latin typeface="DIN Pro"/>
                <a:ea typeface="DIN Pro"/>
                <a:cs typeface="DIN Pro"/>
              </a:rPr>
            </a:br>
            <a:endParaRPr lang="en-US" dirty="0">
              <a:solidFill>
                <a:schemeClr val="bg1"/>
              </a:solidFill>
            </a:endParaRPr>
          </a:p>
        </p:txBody>
      </p:sp>
      <p:sp>
        <p:nvSpPr>
          <p:cNvPr id="3" name="TextBox 2">
            <a:extLst>
              <a:ext uri="{FF2B5EF4-FFF2-40B4-BE49-F238E27FC236}">
                <a16:creationId xmlns:a16="http://schemas.microsoft.com/office/drawing/2014/main" id="{E0DADD1B-EC2A-AE3C-C586-3D6BE658E934}"/>
              </a:ext>
            </a:extLst>
          </p:cNvPr>
          <p:cNvSpPr txBox="1"/>
          <p:nvPr/>
        </p:nvSpPr>
        <p:spPr>
          <a:xfrm>
            <a:off x="3303924" y="1068215"/>
            <a:ext cx="7909560" cy="4907049"/>
          </a:xfrm>
          <a:prstGeom prst="rect">
            <a:avLst/>
          </a:prstGeom>
          <a:noFill/>
        </p:spPr>
        <p:txBody>
          <a:bodyPr wrap="square" rtlCol="0">
            <a:spAutoFit/>
          </a:bodyPr>
          <a:lstStyle/>
          <a:p>
            <a:pPr marL="79375" marR="194310">
              <a:lnSpc>
                <a:spcPct val="115000"/>
              </a:lnSpc>
              <a:spcAft>
                <a:spcPts val="600"/>
              </a:spcAft>
            </a:pPr>
            <a:r>
              <a:rPr lang="en-NZ" sz="1400" b="1" i="1" dirty="0">
                <a:solidFill>
                  <a:srgbClr val="2795AA"/>
                </a:solidFill>
                <a:effectLst/>
                <a:latin typeface="Stag Medium"/>
                <a:ea typeface="Stag Medium"/>
                <a:cs typeface="Stag Medium"/>
              </a:rPr>
              <a:t>This discussion document proposes the establishment of a legislative framework for managing prisoners who pose an extreme threat</a:t>
            </a:r>
          </a:p>
          <a:p>
            <a:pPr marL="79375" marR="194310">
              <a:lnSpc>
                <a:spcPct val="107000"/>
              </a:lnSpc>
              <a:spcBef>
                <a:spcPts val="400"/>
              </a:spcBef>
              <a:spcAft>
                <a:spcPts val="400"/>
              </a:spcAft>
            </a:pPr>
            <a:r>
              <a:rPr lang="en-NZ" sz="1400" dirty="0">
                <a:solidFill>
                  <a:srgbClr val="454545"/>
                </a:solidFill>
                <a:effectLst/>
                <a:latin typeface="DIN Pro"/>
                <a:ea typeface="DIN Pro"/>
                <a:cs typeface="DIN Pro"/>
              </a:rPr>
              <a:t>Prisoners held in the Prisoners of Extreme Risk Unit (PERU) at Auckland Prison experience a higher level of custodial management and at present, there is limited transparency about the criteria for their placement and how they are managed. </a:t>
            </a:r>
          </a:p>
          <a:p>
            <a:pPr marL="79375" marR="194310">
              <a:lnSpc>
                <a:spcPct val="107000"/>
              </a:lnSpc>
              <a:spcBef>
                <a:spcPts val="400"/>
              </a:spcBef>
              <a:spcAft>
                <a:spcPts val="400"/>
              </a:spcAft>
            </a:pPr>
            <a:r>
              <a:rPr lang="en-NZ" sz="1400" dirty="0">
                <a:solidFill>
                  <a:srgbClr val="454545"/>
                </a:solidFill>
                <a:effectLst/>
                <a:latin typeface="DIN Pro"/>
                <a:ea typeface="DIN Pro"/>
                <a:cs typeface="DIN Pro"/>
              </a:rPr>
              <a:t>We seek your feedback on options that would shape a potential legislative framework. As you review this document we ask that you consider whether you think there is a need for the separate management approach for extreme threat prisoners to be defined in legislation.  </a:t>
            </a:r>
          </a:p>
          <a:p>
            <a:pPr marL="79375" marR="194310">
              <a:lnSpc>
                <a:spcPct val="107000"/>
              </a:lnSpc>
              <a:spcBef>
                <a:spcPts val="400"/>
              </a:spcBef>
              <a:spcAft>
                <a:spcPts val="400"/>
              </a:spcAft>
            </a:pPr>
            <a:r>
              <a:rPr lang="en-NZ" sz="1400" dirty="0">
                <a:solidFill>
                  <a:srgbClr val="454545"/>
                </a:solidFill>
                <a:effectLst/>
                <a:latin typeface="DIN Pro"/>
                <a:ea typeface="DIN Pro"/>
                <a:cs typeface="DIN Pro"/>
              </a:rPr>
              <a:t>Our base assumption for this work is that there are some individuals who require a higher level of custodial management however, the status quo would be enhanced with strengthened transparency.</a:t>
            </a:r>
          </a:p>
          <a:p>
            <a:pPr marL="79375" marR="194310">
              <a:lnSpc>
                <a:spcPct val="107000"/>
              </a:lnSpc>
              <a:spcBef>
                <a:spcPts val="400"/>
              </a:spcBef>
              <a:spcAft>
                <a:spcPts val="400"/>
              </a:spcAft>
            </a:pPr>
            <a:r>
              <a:rPr lang="en-NZ" sz="1400" i="1" dirty="0">
                <a:solidFill>
                  <a:srgbClr val="2795AA"/>
                </a:solidFill>
                <a:effectLst/>
                <a:latin typeface="Stag Medium"/>
                <a:ea typeface="Stag Medium"/>
                <a:cs typeface="Stag Medium"/>
              </a:rPr>
              <a:t>It is timely to consider legislative change as the needs of prisoners of extreme threat are changing </a:t>
            </a:r>
            <a:endParaRPr lang="en-NZ" sz="1400" dirty="0">
              <a:solidFill>
                <a:srgbClr val="454545"/>
              </a:solidFill>
              <a:effectLst/>
              <a:latin typeface="DIN Pro"/>
              <a:ea typeface="DIN Pro"/>
              <a:cs typeface="DIN Pro"/>
            </a:endParaRPr>
          </a:p>
          <a:p>
            <a:pPr marL="79375" marR="194310">
              <a:lnSpc>
                <a:spcPct val="107000"/>
              </a:lnSpc>
              <a:spcBef>
                <a:spcPts val="400"/>
              </a:spcBef>
              <a:spcAft>
                <a:spcPts val="400"/>
              </a:spcAft>
            </a:pPr>
            <a:r>
              <a:rPr lang="en-NZ" sz="1400" dirty="0">
                <a:solidFill>
                  <a:srgbClr val="454545"/>
                </a:solidFill>
                <a:effectLst/>
                <a:latin typeface="DIN Pro"/>
                <a:ea typeface="DIN Pro"/>
                <a:cs typeface="DIN Pro"/>
              </a:rPr>
              <a:t>The proposals within this consultation document ensure that Corrections is responding to our changing operating environment as it has become clear to us in recent years that we are managing a small group of individuals who bring new challenges. This includes prisoners with extremist ideologies and prisoners who lead transnational organised criminal groups. </a:t>
            </a:r>
          </a:p>
          <a:p>
            <a:pPr marL="79375" marR="194310">
              <a:lnSpc>
                <a:spcPct val="107000"/>
              </a:lnSpc>
              <a:spcBef>
                <a:spcPts val="400"/>
              </a:spcBef>
              <a:spcAft>
                <a:spcPts val="400"/>
              </a:spcAft>
            </a:pPr>
            <a:r>
              <a:rPr lang="en-NZ" sz="1400" dirty="0">
                <a:solidFill>
                  <a:srgbClr val="454545"/>
                </a:solidFill>
                <a:effectLst/>
                <a:latin typeface="DIN Pro"/>
                <a:ea typeface="DIN Pro"/>
                <a:cs typeface="DIN Pro"/>
              </a:rPr>
              <a:t>We are also prompted at this time to explore these options to respond to commentary from the Chief Ombudsman and the Office of the Inspectorate, so that we can provide more transparent management of extreme threat prisoners. </a:t>
            </a:r>
            <a:endParaRPr lang="en-NZ" sz="1400" dirty="0">
              <a:solidFill>
                <a:schemeClr val="bg1"/>
              </a:solidFill>
            </a:endParaRPr>
          </a:p>
        </p:txBody>
      </p:sp>
    </p:spTree>
    <p:extLst>
      <p:ext uri="{BB962C8B-B14F-4D97-AF65-F5344CB8AC3E}">
        <p14:creationId xmlns:p14="http://schemas.microsoft.com/office/powerpoint/2010/main" val="225110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1" y="5831"/>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375" marR="194310" algn="ctr">
              <a:lnSpc>
                <a:spcPct val="107000"/>
              </a:lnSpc>
              <a:spcBef>
                <a:spcPts val="400"/>
              </a:spcBef>
              <a:spcAft>
                <a:spcPts val="400"/>
              </a:spcAft>
            </a:pPr>
            <a:r>
              <a:rPr lang="en-NZ" sz="2000">
                <a:solidFill>
                  <a:schemeClr val="bg1"/>
                </a:solidFill>
                <a:effectLst/>
                <a:latin typeface="DIN Pro"/>
                <a:ea typeface="DIN Pro"/>
                <a:cs typeface="DIN Pro"/>
              </a:rPr>
              <a:t>We want to know what you think of these proposals.</a:t>
            </a:r>
          </a:p>
        </p:txBody>
      </p:sp>
      <p:sp>
        <p:nvSpPr>
          <p:cNvPr id="3" name="TextBox 2">
            <a:extLst>
              <a:ext uri="{FF2B5EF4-FFF2-40B4-BE49-F238E27FC236}">
                <a16:creationId xmlns:a16="http://schemas.microsoft.com/office/drawing/2014/main" id="{B5195A26-7792-B333-9F30-BF99B65FEDDA}"/>
              </a:ext>
            </a:extLst>
          </p:cNvPr>
          <p:cNvSpPr txBox="1"/>
          <p:nvPr/>
        </p:nvSpPr>
        <p:spPr>
          <a:xfrm>
            <a:off x="3299953" y="1022737"/>
            <a:ext cx="8740588" cy="4803110"/>
          </a:xfrm>
          <a:prstGeom prst="rect">
            <a:avLst/>
          </a:prstGeom>
          <a:noFill/>
        </p:spPr>
        <p:txBody>
          <a:bodyPr wrap="square" rtlCol="0">
            <a:spAutoFit/>
          </a:bodyPr>
          <a:lstStyle/>
          <a:p>
            <a:pPr marL="79375" marR="194310">
              <a:lnSpc>
                <a:spcPct val="107000"/>
              </a:lnSpc>
              <a:spcBef>
                <a:spcPts val="400"/>
              </a:spcBef>
              <a:spcAft>
                <a:spcPts val="400"/>
              </a:spcAft>
            </a:pPr>
            <a:r>
              <a:rPr lang="en-NZ" sz="1600" b="1" i="1" dirty="0">
                <a:effectLst/>
                <a:latin typeface="Stag Medium"/>
                <a:ea typeface="Stag Medium"/>
                <a:cs typeface="Stag Medium"/>
              </a:rPr>
              <a:t>How you can provide feedback </a:t>
            </a:r>
          </a:p>
          <a:p>
            <a:pPr marL="79375" marR="194310">
              <a:lnSpc>
                <a:spcPct val="107000"/>
              </a:lnSpc>
              <a:spcBef>
                <a:spcPts val="400"/>
              </a:spcBef>
              <a:spcAft>
                <a:spcPts val="400"/>
              </a:spcAft>
            </a:pPr>
            <a:r>
              <a:rPr lang="en-NZ" sz="1600" dirty="0">
                <a:solidFill>
                  <a:srgbClr val="454545"/>
                </a:solidFill>
                <a:effectLst/>
                <a:latin typeface="DIN Pro"/>
                <a:ea typeface="DIN Pro"/>
                <a:cs typeface="DIN Pro"/>
              </a:rPr>
              <a:t>Written submissions can be emailed to </a:t>
            </a:r>
            <a:r>
              <a:rPr lang="en-NZ" sz="1600" u="sng" dirty="0">
                <a:solidFill>
                  <a:srgbClr val="454545"/>
                </a:solidFill>
                <a:effectLst/>
                <a:latin typeface="DIN Pro"/>
                <a:ea typeface="DIN Pro"/>
                <a:cs typeface="DIN Pro"/>
                <a:hlinkClick r:id="rId4"/>
              </a:rPr>
              <a:t>LegislationAmendments@corrections.govt.nz</a:t>
            </a:r>
            <a:r>
              <a:rPr lang="en-NZ" sz="1600" dirty="0">
                <a:solidFill>
                  <a:srgbClr val="454545"/>
                </a:solidFill>
                <a:effectLst/>
                <a:latin typeface="DIN Pro"/>
                <a:ea typeface="DIN Pro"/>
                <a:cs typeface="DIN Pro"/>
              </a:rPr>
              <a:t> and submissions are open until 31 March 2025. An electronic response form is also available on </a:t>
            </a:r>
            <a:r>
              <a:rPr lang="en-NZ" sz="1600" dirty="0">
                <a:solidFill>
                  <a:srgbClr val="454545"/>
                </a:solidFill>
                <a:latin typeface="DIN Pro"/>
              </a:rPr>
              <a:t>Corrections’ website that </a:t>
            </a:r>
            <a:r>
              <a:rPr lang="en-NZ" sz="1600" dirty="0">
                <a:solidFill>
                  <a:srgbClr val="454545"/>
                </a:solidFill>
                <a:effectLst/>
                <a:latin typeface="DIN Pro"/>
                <a:ea typeface="DIN Pro"/>
                <a:cs typeface="DIN Pro"/>
              </a:rPr>
              <a:t>you may wish to use instead.</a:t>
            </a:r>
          </a:p>
          <a:p>
            <a:pPr marL="79375">
              <a:lnSpc>
                <a:spcPct val="107000"/>
              </a:lnSpc>
              <a:spcBef>
                <a:spcPts val="400"/>
              </a:spcBef>
              <a:spcAft>
                <a:spcPts val="400"/>
              </a:spcAft>
            </a:pPr>
            <a:r>
              <a:rPr lang="en-NZ" sz="1600" dirty="0">
                <a:solidFill>
                  <a:srgbClr val="454545"/>
                </a:solidFill>
                <a:effectLst/>
                <a:latin typeface="DIN Pro"/>
                <a:ea typeface="DIN Pro"/>
                <a:cs typeface="DIN Pro"/>
              </a:rPr>
              <a:t>Page 34 of the discussion document has more information about how to provide a submission on these proposals. You need to tell us what you think by 31 March 2025.</a:t>
            </a:r>
          </a:p>
          <a:p>
            <a:pPr marL="79375" marR="194310">
              <a:lnSpc>
                <a:spcPct val="115000"/>
              </a:lnSpc>
              <a:spcAft>
                <a:spcPts val="600"/>
              </a:spcAft>
            </a:pPr>
            <a:r>
              <a:rPr lang="en-NZ" sz="1600" b="1" i="1" dirty="0">
                <a:solidFill>
                  <a:srgbClr val="2795AA"/>
                </a:solidFill>
                <a:effectLst/>
                <a:latin typeface="Stag Medium"/>
                <a:ea typeface="Stag Medium"/>
                <a:cs typeface="Stag Medium"/>
              </a:rPr>
              <a:t>Your submission is public information </a:t>
            </a:r>
          </a:p>
          <a:p>
            <a:pPr marL="79375">
              <a:lnSpc>
                <a:spcPct val="107000"/>
              </a:lnSpc>
              <a:spcBef>
                <a:spcPts val="400"/>
              </a:spcBef>
              <a:spcAft>
                <a:spcPts val="400"/>
              </a:spcAft>
            </a:pPr>
            <a:r>
              <a:rPr lang="en-NZ" sz="1600" dirty="0">
                <a:solidFill>
                  <a:srgbClr val="454545"/>
                </a:solidFill>
                <a:effectLst/>
                <a:latin typeface="DIN Pro"/>
                <a:ea typeface="DIN Pro"/>
                <a:cs typeface="DIN Pro"/>
              </a:rPr>
              <a:t>After public consultation, the contents of submissions (including names of submitters) may be published on Corrections’ website and released to the public if requested under the Official Information Act 1982 (OIA). Unless you clearly specify otherwise in your submission, Corrections will consider that you have consented to website posting of both your submission and your name.</a:t>
            </a:r>
          </a:p>
          <a:p>
            <a:pPr marL="79375">
              <a:lnSpc>
                <a:spcPct val="107000"/>
              </a:lnSpc>
              <a:spcBef>
                <a:spcPts val="400"/>
              </a:spcBef>
              <a:spcAft>
                <a:spcPts val="400"/>
              </a:spcAft>
            </a:pPr>
            <a:r>
              <a:rPr lang="en-NZ" sz="1600" dirty="0">
                <a:solidFill>
                  <a:srgbClr val="454545"/>
                </a:solidFill>
                <a:effectLst/>
                <a:latin typeface="DIN Pro"/>
                <a:ea typeface="DIN Pro"/>
                <a:cs typeface="DIN Pro"/>
              </a:rPr>
              <a:t>If you think there are grounds to withhold specific information in your submission from publication, please make this clear in your submission. Reasons that information can be withheld are stated in sections 6 and 9 of the OIA and may include that the submission discloses personal information. We will take into account any requests to withhold information in submissions when responding to any requests under the OIA.</a:t>
            </a:r>
          </a:p>
        </p:txBody>
      </p:sp>
    </p:spTree>
    <p:extLst>
      <p:ext uri="{BB962C8B-B14F-4D97-AF65-F5344CB8AC3E}">
        <p14:creationId xmlns:p14="http://schemas.microsoft.com/office/powerpoint/2010/main" val="188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DCBD22CA-E0BF-4313-979F-EDDEAFD209A0}"/>
              </a:ext>
            </a:extLst>
          </p:cNvPr>
          <p:cNvGrpSpPr/>
          <p:nvPr/>
        </p:nvGrpSpPr>
        <p:grpSpPr>
          <a:xfrm>
            <a:off x="3710022" y="631482"/>
            <a:ext cx="4035118" cy="1412522"/>
            <a:chOff x="271261" y="1235010"/>
            <a:chExt cx="5025960" cy="1271017"/>
          </a:xfrm>
        </p:grpSpPr>
        <p:grpSp>
          <p:nvGrpSpPr>
            <p:cNvPr id="115" name="Group 114">
              <a:extLst>
                <a:ext uri="{FF2B5EF4-FFF2-40B4-BE49-F238E27FC236}">
                  <a16:creationId xmlns:a16="http://schemas.microsoft.com/office/drawing/2014/main" id="{312AB7EA-679D-42B9-A857-8BCF2E3B9F27}"/>
                </a:ext>
              </a:extLst>
            </p:cNvPr>
            <p:cNvGrpSpPr/>
            <p:nvPr/>
          </p:nvGrpSpPr>
          <p:grpSpPr>
            <a:xfrm>
              <a:off x="271261" y="1235010"/>
              <a:ext cx="4894285" cy="1271017"/>
              <a:chOff x="258889" y="1235011"/>
              <a:chExt cx="4111038" cy="1028700"/>
            </a:xfrm>
          </p:grpSpPr>
          <p:sp>
            <p:nvSpPr>
              <p:cNvPr id="118" name="Arrow: Pentagon 117">
                <a:extLst>
                  <a:ext uri="{FF2B5EF4-FFF2-40B4-BE49-F238E27FC236}">
                    <a16:creationId xmlns:a16="http://schemas.microsoft.com/office/drawing/2014/main" id="{22B9C86E-7E31-4EF2-B7C5-3564948E7C7E}"/>
                  </a:ext>
                </a:extLst>
              </p:cNvPr>
              <p:cNvSpPr/>
              <p:nvPr/>
            </p:nvSpPr>
            <p:spPr>
              <a:xfrm>
                <a:off x="600076" y="1340740"/>
                <a:ext cx="3769851" cy="710670"/>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9" name="Flowchart: Connector 118">
                <a:extLst>
                  <a:ext uri="{FF2B5EF4-FFF2-40B4-BE49-F238E27FC236}">
                    <a16:creationId xmlns:a16="http://schemas.microsoft.com/office/drawing/2014/main" id="{4EEC53FF-C620-4338-8FF2-FE021C58FA6E}"/>
                  </a:ext>
                </a:extLst>
              </p:cNvPr>
              <p:cNvSpPr/>
              <p:nvPr/>
            </p:nvSpPr>
            <p:spPr>
              <a:xfrm>
                <a:off x="258889"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0" name="Flowchart: Connector 119">
                <a:extLst>
                  <a:ext uri="{FF2B5EF4-FFF2-40B4-BE49-F238E27FC236}">
                    <a16:creationId xmlns:a16="http://schemas.microsoft.com/office/drawing/2014/main" id="{56126BC4-BC6D-4241-9844-1E7460D916BF}"/>
                  </a:ext>
                </a:extLst>
              </p:cNvPr>
              <p:cNvSpPr/>
              <p:nvPr/>
            </p:nvSpPr>
            <p:spPr>
              <a:xfrm>
                <a:off x="410129" y="1326464"/>
                <a:ext cx="1057689" cy="750547"/>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6" name="TextBox 115">
              <a:extLst>
                <a:ext uri="{FF2B5EF4-FFF2-40B4-BE49-F238E27FC236}">
                  <a16:creationId xmlns:a16="http://schemas.microsoft.com/office/drawing/2014/main" id="{C37D0530-7FA6-41E2-8F22-BE2F47F898ED}"/>
                </a:ext>
              </a:extLst>
            </p:cNvPr>
            <p:cNvSpPr txBox="1"/>
            <p:nvPr/>
          </p:nvSpPr>
          <p:spPr>
            <a:xfrm>
              <a:off x="2342120" y="1390584"/>
              <a:ext cx="2771812" cy="844679"/>
            </a:xfrm>
            <a:prstGeom prst="rect">
              <a:avLst/>
            </a:prstGeom>
            <a:noFill/>
          </p:spPr>
          <p:txBody>
            <a:bodyPr wrap="square" lIns="91440" tIns="45720" rIns="91440" bIns="45720" rtlCol="0" anchor="t">
              <a:spAutoFit/>
            </a:bodyPr>
            <a:lstStyle/>
            <a:p>
              <a:pPr>
                <a:spcAft>
                  <a:spcPts val="600"/>
                </a:spcAft>
              </a:pPr>
              <a:r>
                <a:rPr lang="en-NZ" sz="1100" b="1"/>
                <a:t>Independent decision-making about which prisoners are designated as extreme threat prisoners, plus independent review and assurance</a:t>
              </a:r>
            </a:p>
          </p:txBody>
        </p:sp>
        <p:sp>
          <p:nvSpPr>
            <p:cNvPr id="117" name="TextBox 116">
              <a:extLst>
                <a:ext uri="{FF2B5EF4-FFF2-40B4-BE49-F238E27FC236}">
                  <a16:creationId xmlns:a16="http://schemas.microsoft.com/office/drawing/2014/main" id="{D9DB9219-092E-45E9-ADB7-17A1284978FD}"/>
                </a:ext>
              </a:extLst>
            </p:cNvPr>
            <p:cNvSpPr txBox="1"/>
            <p:nvPr/>
          </p:nvSpPr>
          <p:spPr>
            <a:xfrm>
              <a:off x="4849546" y="1598000"/>
              <a:ext cx="447675" cy="292872"/>
            </a:xfrm>
            <a:prstGeom prst="rect">
              <a:avLst/>
            </a:prstGeom>
            <a:noFill/>
          </p:spPr>
          <p:txBody>
            <a:bodyPr wrap="square" rtlCol="0">
              <a:spAutoFit/>
            </a:bodyPr>
            <a:lstStyle/>
            <a:p>
              <a:endParaRPr lang="en-NZ" b="1"/>
            </a:p>
          </p:txBody>
        </p:sp>
      </p:grpSp>
      <p:sp>
        <p:nvSpPr>
          <p:cNvPr id="4" name="TextBox 3">
            <a:extLst>
              <a:ext uri="{FF2B5EF4-FFF2-40B4-BE49-F238E27FC236}">
                <a16:creationId xmlns:a16="http://schemas.microsoft.com/office/drawing/2014/main" id="{DF6F9E3F-3575-464F-8923-199E8FA844B0}"/>
              </a:ext>
            </a:extLst>
          </p:cNvPr>
          <p:cNvSpPr txBox="1"/>
          <p:nvPr/>
        </p:nvSpPr>
        <p:spPr>
          <a:xfrm>
            <a:off x="157113" y="163973"/>
            <a:ext cx="11877774" cy="442674"/>
          </a:xfrm>
          <a:prstGeom prst="roundRect">
            <a:avLst/>
          </a:prstGeom>
          <a:solidFill>
            <a:srgbClr val="197D92"/>
          </a:solidFill>
        </p:spPr>
        <p:txBody>
          <a:bodyPr wrap="square" lIns="91440" tIns="45720" rIns="91440" bIns="45720" rtlCol="0" anchor="t">
            <a:spAutoFit/>
          </a:bodyPr>
          <a:lstStyle/>
          <a:p>
            <a:pPr algn="ctr"/>
            <a:r>
              <a:rPr lang="en-NZ" sz="2000" b="1">
                <a:solidFill>
                  <a:schemeClr val="bg1"/>
                </a:solidFill>
              </a:rPr>
              <a:t>Please see below for an overview of each proposed change that we are consulting on</a:t>
            </a:r>
            <a:endParaRPr lang="en-NZ" sz="2000" b="1">
              <a:solidFill>
                <a:schemeClr val="bg1"/>
              </a:solidFill>
              <a:ea typeface="Calibri"/>
              <a:cs typeface="Calibri"/>
            </a:endParaRPr>
          </a:p>
        </p:txBody>
      </p:sp>
      <p:sp>
        <p:nvSpPr>
          <p:cNvPr id="78" name="Rectangle: Rounded Corners 77">
            <a:extLst>
              <a:ext uri="{FF2B5EF4-FFF2-40B4-BE49-F238E27FC236}">
                <a16:creationId xmlns:a16="http://schemas.microsoft.com/office/drawing/2014/main" id="{3494C3E1-A7E4-43E7-9BED-E6BCF18A1EE7}"/>
              </a:ext>
            </a:extLst>
          </p:cNvPr>
          <p:cNvSpPr/>
          <p:nvPr/>
        </p:nvSpPr>
        <p:spPr>
          <a:xfrm>
            <a:off x="148777" y="735583"/>
            <a:ext cx="3537314" cy="1169169"/>
          </a:xfrm>
          <a:prstGeom prst="roundRect">
            <a:avLst/>
          </a:prstGeom>
          <a:solidFill>
            <a:srgbClr val="70AD47"/>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Topic 1: Identifying and designating extreme threat prisoners</a:t>
            </a:r>
          </a:p>
        </p:txBody>
      </p:sp>
      <p:grpSp>
        <p:nvGrpSpPr>
          <p:cNvPr id="3" name="Group 2">
            <a:extLst>
              <a:ext uri="{FF2B5EF4-FFF2-40B4-BE49-F238E27FC236}">
                <a16:creationId xmlns:a16="http://schemas.microsoft.com/office/drawing/2014/main" id="{6F45E391-18F8-F99D-2552-B72B22E98768}"/>
              </a:ext>
            </a:extLst>
          </p:cNvPr>
          <p:cNvGrpSpPr/>
          <p:nvPr/>
        </p:nvGrpSpPr>
        <p:grpSpPr>
          <a:xfrm>
            <a:off x="7944332" y="670881"/>
            <a:ext cx="4070409" cy="1311732"/>
            <a:chOff x="271261" y="1235010"/>
            <a:chExt cx="5063215" cy="1271017"/>
          </a:xfrm>
        </p:grpSpPr>
        <p:grpSp>
          <p:nvGrpSpPr>
            <p:cNvPr id="6" name="Group 5">
              <a:extLst>
                <a:ext uri="{FF2B5EF4-FFF2-40B4-BE49-F238E27FC236}">
                  <a16:creationId xmlns:a16="http://schemas.microsoft.com/office/drawing/2014/main" id="{F3FCA986-7175-DD7C-280E-0F47C2411876}"/>
                </a:ext>
              </a:extLst>
            </p:cNvPr>
            <p:cNvGrpSpPr/>
            <p:nvPr/>
          </p:nvGrpSpPr>
          <p:grpSpPr>
            <a:xfrm>
              <a:off x="271261" y="1235010"/>
              <a:ext cx="5063215" cy="1271017"/>
              <a:chOff x="258889" y="1235011"/>
              <a:chExt cx="4252934" cy="1028700"/>
            </a:xfrm>
          </p:grpSpPr>
          <p:sp>
            <p:nvSpPr>
              <p:cNvPr id="16" name="Arrow: Pentagon 15">
                <a:extLst>
                  <a:ext uri="{FF2B5EF4-FFF2-40B4-BE49-F238E27FC236}">
                    <a16:creationId xmlns:a16="http://schemas.microsoft.com/office/drawing/2014/main" id="{1F7C7A96-177B-CD47-12D9-79D6902C1FE8}"/>
                  </a:ext>
                </a:extLst>
              </p:cNvPr>
              <p:cNvSpPr/>
              <p:nvPr/>
            </p:nvSpPr>
            <p:spPr>
              <a:xfrm>
                <a:off x="554681" y="1414718"/>
                <a:ext cx="3957142" cy="581155"/>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Flowchart: Connector 16">
                <a:extLst>
                  <a:ext uri="{FF2B5EF4-FFF2-40B4-BE49-F238E27FC236}">
                    <a16:creationId xmlns:a16="http://schemas.microsoft.com/office/drawing/2014/main" id="{FF36BBDF-E4D7-3F10-A109-A7DE87D744C4}"/>
                  </a:ext>
                </a:extLst>
              </p:cNvPr>
              <p:cNvSpPr/>
              <p:nvPr/>
            </p:nvSpPr>
            <p:spPr>
              <a:xfrm>
                <a:off x="258889"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Flowchart: Connector 18">
                <a:extLst>
                  <a:ext uri="{FF2B5EF4-FFF2-40B4-BE49-F238E27FC236}">
                    <a16:creationId xmlns:a16="http://schemas.microsoft.com/office/drawing/2014/main" id="{CD88B7EC-43FF-4E16-AF57-1DDD346B3AF1}"/>
                  </a:ext>
                </a:extLst>
              </p:cNvPr>
              <p:cNvSpPr/>
              <p:nvPr/>
            </p:nvSpPr>
            <p:spPr>
              <a:xfrm>
                <a:off x="371164" y="1292292"/>
                <a:ext cx="1098125" cy="809922"/>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TextBox 13">
              <a:extLst>
                <a:ext uri="{FF2B5EF4-FFF2-40B4-BE49-F238E27FC236}">
                  <a16:creationId xmlns:a16="http://schemas.microsoft.com/office/drawing/2014/main" id="{318DFB47-B147-C19B-B846-1AF77A62F4A7}"/>
                </a:ext>
              </a:extLst>
            </p:cNvPr>
            <p:cNvSpPr txBox="1"/>
            <p:nvPr/>
          </p:nvSpPr>
          <p:spPr>
            <a:xfrm>
              <a:off x="2388926" y="1528218"/>
              <a:ext cx="2596036" cy="812659"/>
            </a:xfrm>
            <a:prstGeom prst="rect">
              <a:avLst/>
            </a:prstGeom>
            <a:noFill/>
          </p:spPr>
          <p:txBody>
            <a:bodyPr wrap="square" lIns="91440" tIns="45720" rIns="91440" bIns="45720" rtlCol="0" anchor="t">
              <a:spAutoFit/>
            </a:bodyPr>
            <a:lstStyle/>
            <a:p>
              <a:pPr>
                <a:spcAft>
                  <a:spcPts val="600"/>
                </a:spcAft>
              </a:pPr>
              <a:r>
                <a:rPr lang="en-NZ" sz="1100" b="1"/>
                <a:t>Transparency regarding who constitutes an extreme threat prisoner</a:t>
              </a:r>
            </a:p>
            <a:p>
              <a:pPr>
                <a:spcAft>
                  <a:spcPts val="600"/>
                </a:spcAft>
              </a:pPr>
              <a:endParaRPr lang="en-NZ" sz="1050"/>
            </a:p>
          </p:txBody>
        </p:sp>
        <p:sp>
          <p:nvSpPr>
            <p:cNvPr id="15" name="TextBox 14">
              <a:extLst>
                <a:ext uri="{FF2B5EF4-FFF2-40B4-BE49-F238E27FC236}">
                  <a16:creationId xmlns:a16="http://schemas.microsoft.com/office/drawing/2014/main" id="{CB7A424A-0E0B-8C15-15F4-15E2B37A38A4}"/>
                </a:ext>
              </a:extLst>
            </p:cNvPr>
            <p:cNvSpPr txBox="1"/>
            <p:nvPr/>
          </p:nvSpPr>
          <p:spPr>
            <a:xfrm>
              <a:off x="4849546" y="1598000"/>
              <a:ext cx="447675" cy="292872"/>
            </a:xfrm>
            <a:prstGeom prst="rect">
              <a:avLst/>
            </a:prstGeom>
            <a:noFill/>
          </p:spPr>
          <p:txBody>
            <a:bodyPr wrap="square" rtlCol="0">
              <a:spAutoFit/>
            </a:bodyPr>
            <a:lstStyle/>
            <a:p>
              <a:endParaRPr lang="en-NZ" b="1"/>
            </a:p>
          </p:txBody>
        </p:sp>
      </p:grpSp>
      <p:pic>
        <p:nvPicPr>
          <p:cNvPr id="22" name="Graphic 21" descr="Fork In Road with solid fill">
            <a:extLst>
              <a:ext uri="{FF2B5EF4-FFF2-40B4-BE49-F238E27FC236}">
                <a16:creationId xmlns:a16="http://schemas.microsoft.com/office/drawing/2014/main" id="{D8C721B0-0E4C-C657-9469-692A61C81F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3999" y="876789"/>
            <a:ext cx="692690" cy="692690"/>
          </a:xfrm>
          <a:prstGeom prst="rect">
            <a:avLst/>
          </a:prstGeom>
        </p:spPr>
      </p:pic>
      <p:sp>
        <p:nvSpPr>
          <p:cNvPr id="25" name="Rectangle: Rounded Corners 24">
            <a:extLst>
              <a:ext uri="{FF2B5EF4-FFF2-40B4-BE49-F238E27FC236}">
                <a16:creationId xmlns:a16="http://schemas.microsoft.com/office/drawing/2014/main" id="{6503638E-EDCF-B983-4CB5-F00AFE17EFCC}"/>
              </a:ext>
            </a:extLst>
          </p:cNvPr>
          <p:cNvSpPr/>
          <p:nvPr/>
        </p:nvSpPr>
        <p:spPr>
          <a:xfrm>
            <a:off x="166944" y="2082982"/>
            <a:ext cx="3537314" cy="2768126"/>
          </a:xfrm>
          <a:prstGeom prst="roundRect">
            <a:avLst/>
          </a:prstGeom>
          <a:solidFill>
            <a:srgbClr val="70AD47"/>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Topic 2: Management of extreme threat prisoners</a:t>
            </a:r>
          </a:p>
        </p:txBody>
      </p:sp>
      <p:grpSp>
        <p:nvGrpSpPr>
          <p:cNvPr id="26" name="Group 25">
            <a:extLst>
              <a:ext uri="{FF2B5EF4-FFF2-40B4-BE49-F238E27FC236}">
                <a16:creationId xmlns:a16="http://schemas.microsoft.com/office/drawing/2014/main" id="{4CFF6E4B-7AC2-6C53-59B2-B7EAA7D3BEF2}"/>
              </a:ext>
            </a:extLst>
          </p:cNvPr>
          <p:cNvGrpSpPr/>
          <p:nvPr/>
        </p:nvGrpSpPr>
        <p:grpSpPr>
          <a:xfrm>
            <a:off x="3961989" y="2005701"/>
            <a:ext cx="3653560" cy="901919"/>
            <a:chOff x="271261" y="1235010"/>
            <a:chExt cx="5100838" cy="1271017"/>
          </a:xfrm>
        </p:grpSpPr>
        <p:grpSp>
          <p:nvGrpSpPr>
            <p:cNvPr id="29" name="Group 28">
              <a:extLst>
                <a:ext uri="{FF2B5EF4-FFF2-40B4-BE49-F238E27FC236}">
                  <a16:creationId xmlns:a16="http://schemas.microsoft.com/office/drawing/2014/main" id="{15681535-FA13-E71D-288C-631C6E6E2B4A}"/>
                </a:ext>
              </a:extLst>
            </p:cNvPr>
            <p:cNvGrpSpPr/>
            <p:nvPr/>
          </p:nvGrpSpPr>
          <p:grpSpPr>
            <a:xfrm>
              <a:off x="271261" y="1235010"/>
              <a:ext cx="5100838" cy="1271017"/>
              <a:chOff x="258889" y="1235011"/>
              <a:chExt cx="4284536" cy="1028700"/>
            </a:xfrm>
          </p:grpSpPr>
          <p:sp>
            <p:nvSpPr>
              <p:cNvPr id="32" name="Arrow: Pentagon 31">
                <a:extLst>
                  <a:ext uri="{FF2B5EF4-FFF2-40B4-BE49-F238E27FC236}">
                    <a16:creationId xmlns:a16="http://schemas.microsoft.com/office/drawing/2014/main" id="{E79D9340-97A8-E621-35DE-E71DA824CE6E}"/>
                  </a:ext>
                </a:extLst>
              </p:cNvPr>
              <p:cNvSpPr/>
              <p:nvPr/>
            </p:nvSpPr>
            <p:spPr>
              <a:xfrm>
                <a:off x="600075" y="1340739"/>
                <a:ext cx="3943350" cy="817245"/>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Flowchart: Connector 35">
                <a:extLst>
                  <a:ext uri="{FF2B5EF4-FFF2-40B4-BE49-F238E27FC236}">
                    <a16:creationId xmlns:a16="http://schemas.microsoft.com/office/drawing/2014/main" id="{66B1E796-1769-F432-13BE-B5AC49E380EC}"/>
                  </a:ext>
                </a:extLst>
              </p:cNvPr>
              <p:cNvSpPr/>
              <p:nvPr/>
            </p:nvSpPr>
            <p:spPr>
              <a:xfrm>
                <a:off x="258889"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TextBox 29">
              <a:extLst>
                <a:ext uri="{FF2B5EF4-FFF2-40B4-BE49-F238E27FC236}">
                  <a16:creationId xmlns:a16="http://schemas.microsoft.com/office/drawing/2014/main" id="{10C6D1E8-4003-740A-4FEA-87DD9F5AD4F0}"/>
                </a:ext>
              </a:extLst>
            </p:cNvPr>
            <p:cNvSpPr txBox="1"/>
            <p:nvPr/>
          </p:nvSpPr>
          <p:spPr>
            <a:xfrm>
              <a:off x="2457986" y="1323596"/>
              <a:ext cx="2772039" cy="1084324"/>
            </a:xfrm>
            <a:prstGeom prst="rect">
              <a:avLst/>
            </a:prstGeom>
            <a:noFill/>
          </p:spPr>
          <p:txBody>
            <a:bodyPr wrap="square" lIns="91440" tIns="45720" rIns="91440" bIns="45720" rtlCol="0" anchor="t">
              <a:spAutoFit/>
            </a:bodyPr>
            <a:lstStyle/>
            <a:p>
              <a:pPr>
                <a:spcAft>
                  <a:spcPts val="600"/>
                </a:spcAft>
              </a:pPr>
              <a:r>
                <a:rPr lang="en-NZ" sz="1100" b="1"/>
                <a:t>Security classification framework for extreme threat prisoners that fully accounts for enduring risk</a:t>
              </a:r>
            </a:p>
          </p:txBody>
        </p:sp>
        <p:sp>
          <p:nvSpPr>
            <p:cNvPr id="31" name="TextBox 30">
              <a:extLst>
                <a:ext uri="{FF2B5EF4-FFF2-40B4-BE49-F238E27FC236}">
                  <a16:creationId xmlns:a16="http://schemas.microsoft.com/office/drawing/2014/main" id="{7DFD2D59-A3AE-0445-9F5F-01CCB4C0678F}"/>
                </a:ext>
              </a:extLst>
            </p:cNvPr>
            <p:cNvSpPr txBox="1"/>
            <p:nvPr/>
          </p:nvSpPr>
          <p:spPr>
            <a:xfrm>
              <a:off x="4849546" y="1598000"/>
              <a:ext cx="447675" cy="292872"/>
            </a:xfrm>
            <a:prstGeom prst="rect">
              <a:avLst/>
            </a:prstGeom>
            <a:noFill/>
          </p:spPr>
          <p:txBody>
            <a:bodyPr wrap="square" rtlCol="0">
              <a:spAutoFit/>
            </a:bodyPr>
            <a:lstStyle/>
            <a:p>
              <a:endParaRPr lang="en-NZ" b="1"/>
            </a:p>
          </p:txBody>
        </p:sp>
      </p:grpSp>
      <p:grpSp>
        <p:nvGrpSpPr>
          <p:cNvPr id="38" name="Group 37">
            <a:extLst>
              <a:ext uri="{FF2B5EF4-FFF2-40B4-BE49-F238E27FC236}">
                <a16:creationId xmlns:a16="http://schemas.microsoft.com/office/drawing/2014/main" id="{3DA75C76-0B6D-5930-D13E-82DC41C08EF3}"/>
              </a:ext>
            </a:extLst>
          </p:cNvPr>
          <p:cNvGrpSpPr/>
          <p:nvPr/>
        </p:nvGrpSpPr>
        <p:grpSpPr>
          <a:xfrm>
            <a:off x="7978745" y="1902849"/>
            <a:ext cx="4014733" cy="1280127"/>
            <a:chOff x="271262" y="1235011"/>
            <a:chExt cx="5113010" cy="1271018"/>
          </a:xfrm>
        </p:grpSpPr>
        <p:grpSp>
          <p:nvGrpSpPr>
            <p:cNvPr id="39" name="Group 38">
              <a:extLst>
                <a:ext uri="{FF2B5EF4-FFF2-40B4-BE49-F238E27FC236}">
                  <a16:creationId xmlns:a16="http://schemas.microsoft.com/office/drawing/2014/main" id="{1E19E473-7C82-59C1-0B6B-6BDE9E9EB8D6}"/>
                </a:ext>
              </a:extLst>
            </p:cNvPr>
            <p:cNvGrpSpPr/>
            <p:nvPr/>
          </p:nvGrpSpPr>
          <p:grpSpPr>
            <a:xfrm>
              <a:off x="271262" y="1235011"/>
              <a:ext cx="5113010" cy="1271018"/>
              <a:chOff x="258889" y="1235011"/>
              <a:chExt cx="4294759" cy="1028700"/>
            </a:xfrm>
          </p:grpSpPr>
          <p:sp>
            <p:nvSpPr>
              <p:cNvPr id="43" name="Arrow: Pentagon 42">
                <a:extLst>
                  <a:ext uri="{FF2B5EF4-FFF2-40B4-BE49-F238E27FC236}">
                    <a16:creationId xmlns:a16="http://schemas.microsoft.com/office/drawing/2014/main" id="{0A82F4E7-8FA3-220A-DC2D-70A8A45E2D2C}"/>
                  </a:ext>
                </a:extLst>
              </p:cNvPr>
              <p:cNvSpPr/>
              <p:nvPr/>
            </p:nvSpPr>
            <p:spPr>
              <a:xfrm>
                <a:off x="610298" y="1345974"/>
                <a:ext cx="3943350" cy="579350"/>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Flowchart: Connector 43">
                <a:extLst>
                  <a:ext uri="{FF2B5EF4-FFF2-40B4-BE49-F238E27FC236}">
                    <a16:creationId xmlns:a16="http://schemas.microsoft.com/office/drawing/2014/main" id="{054FEEB4-8DAF-4CFA-B857-34813DCE115A}"/>
                  </a:ext>
                </a:extLst>
              </p:cNvPr>
              <p:cNvSpPr/>
              <p:nvPr/>
            </p:nvSpPr>
            <p:spPr>
              <a:xfrm>
                <a:off x="258889"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1" name="TextBox 40">
              <a:extLst>
                <a:ext uri="{FF2B5EF4-FFF2-40B4-BE49-F238E27FC236}">
                  <a16:creationId xmlns:a16="http://schemas.microsoft.com/office/drawing/2014/main" id="{CA1C0D9C-B8D5-38BC-708E-D9A833758BD6}"/>
                </a:ext>
              </a:extLst>
            </p:cNvPr>
            <p:cNvSpPr txBox="1"/>
            <p:nvPr/>
          </p:nvSpPr>
          <p:spPr>
            <a:xfrm>
              <a:off x="2427531" y="1376040"/>
              <a:ext cx="2580084" cy="733408"/>
            </a:xfrm>
            <a:prstGeom prst="rect">
              <a:avLst/>
            </a:prstGeom>
            <a:noFill/>
          </p:spPr>
          <p:txBody>
            <a:bodyPr wrap="square" lIns="91440" tIns="45720" rIns="91440" bIns="45720" rtlCol="0" anchor="t">
              <a:spAutoFit/>
            </a:bodyPr>
            <a:lstStyle/>
            <a:p>
              <a:pPr>
                <a:spcAft>
                  <a:spcPts val="600"/>
                </a:spcAft>
              </a:pPr>
              <a:r>
                <a:rPr lang="en-NZ" sz="1050" b="1"/>
                <a:t>Segregation framework for extreme threat prisoners that responds to enduring risk and fact of long-term segregation</a:t>
              </a:r>
            </a:p>
          </p:txBody>
        </p:sp>
        <p:sp>
          <p:nvSpPr>
            <p:cNvPr id="42" name="TextBox 41">
              <a:extLst>
                <a:ext uri="{FF2B5EF4-FFF2-40B4-BE49-F238E27FC236}">
                  <a16:creationId xmlns:a16="http://schemas.microsoft.com/office/drawing/2014/main" id="{8D063BEF-456B-8385-E95D-19CC7715CCA7}"/>
                </a:ext>
              </a:extLst>
            </p:cNvPr>
            <p:cNvSpPr txBox="1"/>
            <p:nvPr/>
          </p:nvSpPr>
          <p:spPr>
            <a:xfrm>
              <a:off x="4849546" y="1598000"/>
              <a:ext cx="447675" cy="292872"/>
            </a:xfrm>
            <a:prstGeom prst="rect">
              <a:avLst/>
            </a:prstGeom>
            <a:noFill/>
          </p:spPr>
          <p:txBody>
            <a:bodyPr wrap="square" rtlCol="0">
              <a:spAutoFit/>
            </a:bodyPr>
            <a:lstStyle/>
            <a:p>
              <a:endParaRPr lang="en-NZ" b="1"/>
            </a:p>
          </p:txBody>
        </p:sp>
      </p:grpSp>
      <p:grpSp>
        <p:nvGrpSpPr>
          <p:cNvPr id="48" name="Group 47">
            <a:extLst>
              <a:ext uri="{FF2B5EF4-FFF2-40B4-BE49-F238E27FC236}">
                <a16:creationId xmlns:a16="http://schemas.microsoft.com/office/drawing/2014/main" id="{5CC71D48-5815-DBBA-37CB-ABA4234C9BF6}"/>
              </a:ext>
            </a:extLst>
          </p:cNvPr>
          <p:cNvGrpSpPr/>
          <p:nvPr/>
        </p:nvGrpSpPr>
        <p:grpSpPr>
          <a:xfrm>
            <a:off x="3866003" y="3130829"/>
            <a:ext cx="3842340" cy="901919"/>
            <a:chOff x="271261" y="1235010"/>
            <a:chExt cx="5100839" cy="1271017"/>
          </a:xfrm>
        </p:grpSpPr>
        <p:grpSp>
          <p:nvGrpSpPr>
            <p:cNvPr id="49" name="Group 48">
              <a:extLst>
                <a:ext uri="{FF2B5EF4-FFF2-40B4-BE49-F238E27FC236}">
                  <a16:creationId xmlns:a16="http://schemas.microsoft.com/office/drawing/2014/main" id="{43790B01-3484-00F8-635F-A49972BC380F}"/>
                </a:ext>
              </a:extLst>
            </p:cNvPr>
            <p:cNvGrpSpPr/>
            <p:nvPr/>
          </p:nvGrpSpPr>
          <p:grpSpPr>
            <a:xfrm>
              <a:off x="271261" y="1235010"/>
              <a:ext cx="5100839" cy="1271017"/>
              <a:chOff x="258889" y="1235011"/>
              <a:chExt cx="4284536" cy="1028700"/>
            </a:xfrm>
          </p:grpSpPr>
          <p:sp>
            <p:nvSpPr>
              <p:cNvPr id="52" name="Arrow: Pentagon 51">
                <a:extLst>
                  <a:ext uri="{FF2B5EF4-FFF2-40B4-BE49-F238E27FC236}">
                    <a16:creationId xmlns:a16="http://schemas.microsoft.com/office/drawing/2014/main" id="{5F44471D-625C-CAAF-6529-02ACAF77CF72}"/>
                  </a:ext>
                </a:extLst>
              </p:cNvPr>
              <p:cNvSpPr/>
              <p:nvPr/>
            </p:nvSpPr>
            <p:spPr>
              <a:xfrm>
                <a:off x="1202983" y="1340739"/>
                <a:ext cx="3340442" cy="817246"/>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Flowchart: Connector 52">
                <a:extLst>
                  <a:ext uri="{FF2B5EF4-FFF2-40B4-BE49-F238E27FC236}">
                    <a16:creationId xmlns:a16="http://schemas.microsoft.com/office/drawing/2014/main" id="{0B04D0F2-13A4-CF03-DA88-212E32F2E0D6}"/>
                  </a:ext>
                </a:extLst>
              </p:cNvPr>
              <p:cNvSpPr/>
              <p:nvPr/>
            </p:nvSpPr>
            <p:spPr>
              <a:xfrm>
                <a:off x="258889"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0" name="TextBox 49">
              <a:extLst>
                <a:ext uri="{FF2B5EF4-FFF2-40B4-BE49-F238E27FC236}">
                  <a16:creationId xmlns:a16="http://schemas.microsoft.com/office/drawing/2014/main" id="{B90571CC-0202-D6AF-5B07-B4ED254B09A4}"/>
                </a:ext>
              </a:extLst>
            </p:cNvPr>
            <p:cNvSpPr txBox="1"/>
            <p:nvPr/>
          </p:nvSpPr>
          <p:spPr>
            <a:xfrm>
              <a:off x="2580781" y="1322677"/>
              <a:ext cx="2497547" cy="1040954"/>
            </a:xfrm>
            <a:prstGeom prst="rect">
              <a:avLst/>
            </a:prstGeom>
            <a:noFill/>
          </p:spPr>
          <p:txBody>
            <a:bodyPr wrap="square" lIns="91440" tIns="45720" rIns="91440" bIns="45720" rtlCol="0" anchor="t">
              <a:spAutoFit/>
            </a:bodyPr>
            <a:lstStyle/>
            <a:p>
              <a:pPr>
                <a:spcAft>
                  <a:spcPts val="600"/>
                </a:spcAft>
              </a:pPr>
              <a:r>
                <a:rPr lang="en-NZ" sz="1050" b="1"/>
                <a:t>Clarity about what constitutes ‘meaningful human contact’ to mitigate against solitary confinement</a:t>
              </a:r>
            </a:p>
          </p:txBody>
        </p:sp>
        <p:sp>
          <p:nvSpPr>
            <p:cNvPr id="51" name="TextBox 50">
              <a:extLst>
                <a:ext uri="{FF2B5EF4-FFF2-40B4-BE49-F238E27FC236}">
                  <a16:creationId xmlns:a16="http://schemas.microsoft.com/office/drawing/2014/main" id="{B87E7A97-6580-14D3-D597-F82422408ADC}"/>
                </a:ext>
              </a:extLst>
            </p:cNvPr>
            <p:cNvSpPr txBox="1"/>
            <p:nvPr/>
          </p:nvSpPr>
          <p:spPr>
            <a:xfrm>
              <a:off x="4849546" y="1598000"/>
              <a:ext cx="447675" cy="292872"/>
            </a:xfrm>
            <a:prstGeom prst="rect">
              <a:avLst/>
            </a:prstGeom>
            <a:noFill/>
          </p:spPr>
          <p:txBody>
            <a:bodyPr wrap="square" rtlCol="0">
              <a:spAutoFit/>
            </a:bodyPr>
            <a:lstStyle/>
            <a:p>
              <a:endParaRPr lang="en-NZ" b="1"/>
            </a:p>
          </p:txBody>
        </p:sp>
      </p:grpSp>
      <p:grpSp>
        <p:nvGrpSpPr>
          <p:cNvPr id="55" name="Group 54">
            <a:extLst>
              <a:ext uri="{FF2B5EF4-FFF2-40B4-BE49-F238E27FC236}">
                <a16:creationId xmlns:a16="http://schemas.microsoft.com/office/drawing/2014/main" id="{6C0BB4F8-6A03-2BDB-FC10-C92E54D1C2CF}"/>
              </a:ext>
            </a:extLst>
          </p:cNvPr>
          <p:cNvGrpSpPr/>
          <p:nvPr/>
        </p:nvGrpSpPr>
        <p:grpSpPr>
          <a:xfrm>
            <a:off x="8044795" y="3077513"/>
            <a:ext cx="4029740" cy="900373"/>
            <a:chOff x="271261" y="1235010"/>
            <a:chExt cx="5093919" cy="1127172"/>
          </a:xfrm>
        </p:grpSpPr>
        <p:grpSp>
          <p:nvGrpSpPr>
            <p:cNvPr id="56" name="Group 55">
              <a:extLst>
                <a:ext uri="{FF2B5EF4-FFF2-40B4-BE49-F238E27FC236}">
                  <a16:creationId xmlns:a16="http://schemas.microsoft.com/office/drawing/2014/main" id="{E7A7F427-A66A-BF05-D1E5-029AA28640C0}"/>
                </a:ext>
              </a:extLst>
            </p:cNvPr>
            <p:cNvGrpSpPr/>
            <p:nvPr/>
          </p:nvGrpSpPr>
          <p:grpSpPr>
            <a:xfrm>
              <a:off x="271261" y="1235010"/>
              <a:ext cx="5093919" cy="1127172"/>
              <a:chOff x="258889" y="1235011"/>
              <a:chExt cx="4278724" cy="912279"/>
            </a:xfrm>
          </p:grpSpPr>
          <p:sp>
            <p:nvSpPr>
              <p:cNvPr id="59" name="Arrow: Pentagon 58">
                <a:extLst>
                  <a:ext uri="{FF2B5EF4-FFF2-40B4-BE49-F238E27FC236}">
                    <a16:creationId xmlns:a16="http://schemas.microsoft.com/office/drawing/2014/main" id="{9072A62F-13AD-52D5-C52B-B8774F118C62}"/>
                  </a:ext>
                </a:extLst>
              </p:cNvPr>
              <p:cNvSpPr/>
              <p:nvPr/>
            </p:nvSpPr>
            <p:spPr>
              <a:xfrm>
                <a:off x="594263" y="1396572"/>
                <a:ext cx="3943350" cy="711392"/>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Flowchart: Connector 59">
                <a:extLst>
                  <a:ext uri="{FF2B5EF4-FFF2-40B4-BE49-F238E27FC236}">
                    <a16:creationId xmlns:a16="http://schemas.microsoft.com/office/drawing/2014/main" id="{9B80ECA2-D660-3735-8733-17EFC1B0A7BA}"/>
                  </a:ext>
                </a:extLst>
              </p:cNvPr>
              <p:cNvSpPr/>
              <p:nvPr/>
            </p:nvSpPr>
            <p:spPr>
              <a:xfrm>
                <a:off x="258889" y="1235011"/>
                <a:ext cx="987171" cy="91227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7" name="TextBox 56">
              <a:extLst>
                <a:ext uri="{FF2B5EF4-FFF2-40B4-BE49-F238E27FC236}">
                  <a16:creationId xmlns:a16="http://schemas.microsoft.com/office/drawing/2014/main" id="{BF37F2F6-7CFB-8B30-B471-84866209A506}"/>
                </a:ext>
              </a:extLst>
            </p:cNvPr>
            <p:cNvSpPr txBox="1"/>
            <p:nvPr/>
          </p:nvSpPr>
          <p:spPr>
            <a:xfrm>
              <a:off x="2471171" y="1437452"/>
              <a:ext cx="2553098" cy="924729"/>
            </a:xfrm>
            <a:prstGeom prst="rect">
              <a:avLst/>
            </a:prstGeom>
            <a:noFill/>
          </p:spPr>
          <p:txBody>
            <a:bodyPr wrap="square" lIns="91440" tIns="45720" rIns="91440" bIns="45720" rtlCol="0" anchor="t">
              <a:spAutoFit/>
            </a:bodyPr>
            <a:lstStyle/>
            <a:p>
              <a:pPr>
                <a:spcAft>
                  <a:spcPts val="600"/>
                </a:spcAft>
              </a:pPr>
              <a:r>
                <a:rPr lang="en-NZ" sz="1050" b="1"/>
                <a:t>Additional supports for extreme threat prisoners on long term segregation to mitigate negative impacts</a:t>
              </a:r>
            </a:p>
          </p:txBody>
        </p:sp>
        <p:sp>
          <p:nvSpPr>
            <p:cNvPr id="58" name="TextBox 57">
              <a:extLst>
                <a:ext uri="{FF2B5EF4-FFF2-40B4-BE49-F238E27FC236}">
                  <a16:creationId xmlns:a16="http://schemas.microsoft.com/office/drawing/2014/main" id="{20B07861-0A47-C3B9-1FC3-7C6E315E825C}"/>
                </a:ext>
              </a:extLst>
            </p:cNvPr>
            <p:cNvSpPr txBox="1"/>
            <p:nvPr/>
          </p:nvSpPr>
          <p:spPr>
            <a:xfrm>
              <a:off x="4849546" y="1598000"/>
              <a:ext cx="447675" cy="292872"/>
            </a:xfrm>
            <a:prstGeom prst="rect">
              <a:avLst/>
            </a:prstGeom>
            <a:noFill/>
          </p:spPr>
          <p:txBody>
            <a:bodyPr wrap="square" rtlCol="0">
              <a:spAutoFit/>
            </a:bodyPr>
            <a:lstStyle/>
            <a:p>
              <a:endParaRPr lang="en-NZ" b="1"/>
            </a:p>
          </p:txBody>
        </p:sp>
      </p:grpSp>
      <p:grpSp>
        <p:nvGrpSpPr>
          <p:cNvPr id="64" name="Group 63">
            <a:extLst>
              <a:ext uri="{FF2B5EF4-FFF2-40B4-BE49-F238E27FC236}">
                <a16:creationId xmlns:a16="http://schemas.microsoft.com/office/drawing/2014/main" id="{68BA5F90-15E2-CD0D-CF66-5151E7A873CA}"/>
              </a:ext>
            </a:extLst>
          </p:cNvPr>
          <p:cNvGrpSpPr/>
          <p:nvPr/>
        </p:nvGrpSpPr>
        <p:grpSpPr>
          <a:xfrm>
            <a:off x="5530883" y="4109945"/>
            <a:ext cx="4100655" cy="990142"/>
            <a:chOff x="271261" y="1235009"/>
            <a:chExt cx="5100838" cy="1271017"/>
          </a:xfrm>
        </p:grpSpPr>
        <p:grpSp>
          <p:nvGrpSpPr>
            <p:cNvPr id="65" name="Group 64">
              <a:extLst>
                <a:ext uri="{FF2B5EF4-FFF2-40B4-BE49-F238E27FC236}">
                  <a16:creationId xmlns:a16="http://schemas.microsoft.com/office/drawing/2014/main" id="{3D2BDE2A-34D6-22CF-57D2-F17991ED2A14}"/>
                </a:ext>
              </a:extLst>
            </p:cNvPr>
            <p:cNvGrpSpPr/>
            <p:nvPr/>
          </p:nvGrpSpPr>
          <p:grpSpPr>
            <a:xfrm>
              <a:off x="271261" y="1235009"/>
              <a:ext cx="5100838" cy="1271017"/>
              <a:chOff x="258889" y="1235010"/>
              <a:chExt cx="4284536" cy="1028700"/>
            </a:xfrm>
          </p:grpSpPr>
          <p:sp>
            <p:nvSpPr>
              <p:cNvPr id="68" name="Arrow: Pentagon 67">
                <a:extLst>
                  <a:ext uri="{FF2B5EF4-FFF2-40B4-BE49-F238E27FC236}">
                    <a16:creationId xmlns:a16="http://schemas.microsoft.com/office/drawing/2014/main" id="{9EE2C6EC-4C68-C2B1-2B9A-69F5D1A96B42}"/>
                  </a:ext>
                </a:extLst>
              </p:cNvPr>
              <p:cNvSpPr/>
              <p:nvPr/>
            </p:nvSpPr>
            <p:spPr>
              <a:xfrm>
                <a:off x="600075" y="1340739"/>
                <a:ext cx="3943350" cy="761687"/>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Flowchart: Connector 68">
                <a:extLst>
                  <a:ext uri="{FF2B5EF4-FFF2-40B4-BE49-F238E27FC236}">
                    <a16:creationId xmlns:a16="http://schemas.microsoft.com/office/drawing/2014/main" id="{6038CDE0-80AD-D6AD-372B-D7049D855DB1}"/>
                  </a:ext>
                </a:extLst>
              </p:cNvPr>
              <p:cNvSpPr/>
              <p:nvPr/>
            </p:nvSpPr>
            <p:spPr>
              <a:xfrm>
                <a:off x="258889" y="1235010"/>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6" name="TextBox 65">
              <a:extLst>
                <a:ext uri="{FF2B5EF4-FFF2-40B4-BE49-F238E27FC236}">
                  <a16:creationId xmlns:a16="http://schemas.microsoft.com/office/drawing/2014/main" id="{DCE6DC93-5280-E129-3337-5DB73A03D4D4}"/>
                </a:ext>
              </a:extLst>
            </p:cNvPr>
            <p:cNvSpPr txBox="1"/>
            <p:nvPr/>
          </p:nvSpPr>
          <p:spPr>
            <a:xfrm>
              <a:off x="2627438" y="1437504"/>
              <a:ext cx="2482827" cy="948202"/>
            </a:xfrm>
            <a:prstGeom prst="rect">
              <a:avLst/>
            </a:prstGeom>
            <a:noFill/>
          </p:spPr>
          <p:txBody>
            <a:bodyPr wrap="square" lIns="91440" tIns="45720" rIns="91440" bIns="45720" rtlCol="0" anchor="t">
              <a:spAutoFit/>
            </a:bodyPr>
            <a:lstStyle/>
            <a:p>
              <a:pPr>
                <a:spcAft>
                  <a:spcPts val="600"/>
                </a:spcAft>
              </a:pPr>
              <a:r>
                <a:rPr lang="en-NZ" sz="1050" b="1"/>
                <a:t>Management plans to give visibility and structure to prisoner progression for extreme threat prisoners</a:t>
              </a:r>
            </a:p>
          </p:txBody>
        </p:sp>
        <p:sp>
          <p:nvSpPr>
            <p:cNvPr id="67" name="TextBox 66">
              <a:extLst>
                <a:ext uri="{FF2B5EF4-FFF2-40B4-BE49-F238E27FC236}">
                  <a16:creationId xmlns:a16="http://schemas.microsoft.com/office/drawing/2014/main" id="{5A6701A9-E48E-C257-B0BC-B066F9BAA0F0}"/>
                </a:ext>
              </a:extLst>
            </p:cNvPr>
            <p:cNvSpPr txBox="1"/>
            <p:nvPr/>
          </p:nvSpPr>
          <p:spPr>
            <a:xfrm>
              <a:off x="4849546" y="1598000"/>
              <a:ext cx="447675" cy="292872"/>
            </a:xfrm>
            <a:prstGeom prst="rect">
              <a:avLst/>
            </a:prstGeom>
            <a:noFill/>
          </p:spPr>
          <p:txBody>
            <a:bodyPr wrap="square" rtlCol="0">
              <a:spAutoFit/>
            </a:bodyPr>
            <a:lstStyle/>
            <a:p>
              <a:endParaRPr lang="en-NZ" b="1"/>
            </a:p>
          </p:txBody>
        </p:sp>
      </p:grpSp>
      <p:sp>
        <p:nvSpPr>
          <p:cNvPr id="84" name="Rectangle: Rounded Corners 83">
            <a:extLst>
              <a:ext uri="{FF2B5EF4-FFF2-40B4-BE49-F238E27FC236}">
                <a16:creationId xmlns:a16="http://schemas.microsoft.com/office/drawing/2014/main" id="{93740302-8924-42CD-78DF-670A5F0D8A30}"/>
              </a:ext>
            </a:extLst>
          </p:cNvPr>
          <p:cNvSpPr/>
          <p:nvPr/>
        </p:nvSpPr>
        <p:spPr>
          <a:xfrm>
            <a:off x="156373" y="4957497"/>
            <a:ext cx="3537314" cy="1755192"/>
          </a:xfrm>
          <a:prstGeom prst="roundRect">
            <a:avLst/>
          </a:prstGeom>
          <a:solidFill>
            <a:srgbClr val="70AD47"/>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Topic 3: Administration and operation of a controlled management unit</a:t>
            </a:r>
          </a:p>
        </p:txBody>
      </p:sp>
      <p:grpSp>
        <p:nvGrpSpPr>
          <p:cNvPr id="85" name="Group 84">
            <a:extLst>
              <a:ext uri="{FF2B5EF4-FFF2-40B4-BE49-F238E27FC236}">
                <a16:creationId xmlns:a16="http://schemas.microsoft.com/office/drawing/2014/main" id="{10BC818F-45FE-E4A6-F674-043471E77143}"/>
              </a:ext>
            </a:extLst>
          </p:cNvPr>
          <p:cNvGrpSpPr/>
          <p:nvPr/>
        </p:nvGrpSpPr>
        <p:grpSpPr>
          <a:xfrm>
            <a:off x="3931317" y="5179892"/>
            <a:ext cx="3853817" cy="1412520"/>
            <a:chOff x="271260" y="1235009"/>
            <a:chExt cx="5025961" cy="1271016"/>
          </a:xfrm>
        </p:grpSpPr>
        <p:grpSp>
          <p:nvGrpSpPr>
            <p:cNvPr id="86" name="Group 85">
              <a:extLst>
                <a:ext uri="{FF2B5EF4-FFF2-40B4-BE49-F238E27FC236}">
                  <a16:creationId xmlns:a16="http://schemas.microsoft.com/office/drawing/2014/main" id="{08A9EB6A-F1E5-A5D5-0244-447D836EBBE6}"/>
                </a:ext>
              </a:extLst>
            </p:cNvPr>
            <p:cNvGrpSpPr/>
            <p:nvPr/>
          </p:nvGrpSpPr>
          <p:grpSpPr>
            <a:xfrm>
              <a:off x="271260" y="1235009"/>
              <a:ext cx="4889779" cy="1271016"/>
              <a:chOff x="258888" y="1235011"/>
              <a:chExt cx="4107253" cy="1028700"/>
            </a:xfrm>
          </p:grpSpPr>
          <p:sp>
            <p:nvSpPr>
              <p:cNvPr id="95" name="Arrow: Pentagon 94">
                <a:extLst>
                  <a:ext uri="{FF2B5EF4-FFF2-40B4-BE49-F238E27FC236}">
                    <a16:creationId xmlns:a16="http://schemas.microsoft.com/office/drawing/2014/main" id="{447630DE-4107-84D5-AEE9-72637BF60F31}"/>
                  </a:ext>
                </a:extLst>
              </p:cNvPr>
              <p:cNvSpPr/>
              <p:nvPr/>
            </p:nvSpPr>
            <p:spPr>
              <a:xfrm>
                <a:off x="598946" y="1455293"/>
                <a:ext cx="3767195" cy="533924"/>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2" name="Flowchart: Connector 101">
                <a:extLst>
                  <a:ext uri="{FF2B5EF4-FFF2-40B4-BE49-F238E27FC236}">
                    <a16:creationId xmlns:a16="http://schemas.microsoft.com/office/drawing/2014/main" id="{F812113E-C2A2-9A97-404C-BF1B6F218FEE}"/>
                  </a:ext>
                </a:extLst>
              </p:cNvPr>
              <p:cNvSpPr/>
              <p:nvPr/>
            </p:nvSpPr>
            <p:spPr>
              <a:xfrm>
                <a:off x="258888"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3" name="TextBox 92">
              <a:extLst>
                <a:ext uri="{FF2B5EF4-FFF2-40B4-BE49-F238E27FC236}">
                  <a16:creationId xmlns:a16="http://schemas.microsoft.com/office/drawing/2014/main" id="{CE83FB52-2CB3-24F8-883E-FCB16CBDE044}"/>
                </a:ext>
              </a:extLst>
            </p:cNvPr>
            <p:cNvSpPr txBox="1"/>
            <p:nvPr/>
          </p:nvSpPr>
          <p:spPr>
            <a:xfrm>
              <a:off x="2357336" y="1660055"/>
              <a:ext cx="2531381" cy="519270"/>
            </a:xfrm>
            <a:prstGeom prst="rect">
              <a:avLst/>
            </a:prstGeom>
            <a:noFill/>
          </p:spPr>
          <p:txBody>
            <a:bodyPr wrap="square" lIns="91440" tIns="45720" rIns="91440" bIns="45720" rtlCol="0" anchor="t">
              <a:spAutoFit/>
            </a:bodyPr>
            <a:lstStyle/>
            <a:p>
              <a:pPr>
                <a:spcAft>
                  <a:spcPts val="600"/>
                </a:spcAft>
              </a:pPr>
              <a:r>
                <a:rPr lang="en-NZ" sz="1050" b="1"/>
                <a:t>Statutory framework for a controlled management unit hosted within another prison</a:t>
              </a:r>
            </a:p>
          </p:txBody>
        </p:sp>
        <p:sp>
          <p:nvSpPr>
            <p:cNvPr id="94" name="TextBox 93">
              <a:extLst>
                <a:ext uri="{FF2B5EF4-FFF2-40B4-BE49-F238E27FC236}">
                  <a16:creationId xmlns:a16="http://schemas.microsoft.com/office/drawing/2014/main" id="{EB3F5A27-AC89-FB65-3C58-509F0F662F33}"/>
                </a:ext>
              </a:extLst>
            </p:cNvPr>
            <p:cNvSpPr txBox="1"/>
            <p:nvPr/>
          </p:nvSpPr>
          <p:spPr>
            <a:xfrm>
              <a:off x="4849546" y="1598000"/>
              <a:ext cx="447675" cy="292872"/>
            </a:xfrm>
            <a:prstGeom prst="rect">
              <a:avLst/>
            </a:prstGeom>
            <a:noFill/>
          </p:spPr>
          <p:txBody>
            <a:bodyPr wrap="square" rtlCol="0">
              <a:spAutoFit/>
            </a:bodyPr>
            <a:lstStyle/>
            <a:p>
              <a:endParaRPr lang="en-NZ" b="1"/>
            </a:p>
          </p:txBody>
        </p:sp>
      </p:grpSp>
      <p:grpSp>
        <p:nvGrpSpPr>
          <p:cNvPr id="104" name="Group 103">
            <a:extLst>
              <a:ext uri="{FF2B5EF4-FFF2-40B4-BE49-F238E27FC236}">
                <a16:creationId xmlns:a16="http://schemas.microsoft.com/office/drawing/2014/main" id="{A7F5E024-1746-D1A7-0C61-23F20B8526F5}"/>
              </a:ext>
            </a:extLst>
          </p:cNvPr>
          <p:cNvGrpSpPr/>
          <p:nvPr/>
        </p:nvGrpSpPr>
        <p:grpSpPr>
          <a:xfrm>
            <a:off x="7964726" y="5256054"/>
            <a:ext cx="4093954" cy="1311730"/>
            <a:chOff x="271261" y="1235009"/>
            <a:chExt cx="5092502" cy="1271016"/>
          </a:xfrm>
        </p:grpSpPr>
        <p:grpSp>
          <p:nvGrpSpPr>
            <p:cNvPr id="105" name="Group 104">
              <a:extLst>
                <a:ext uri="{FF2B5EF4-FFF2-40B4-BE49-F238E27FC236}">
                  <a16:creationId xmlns:a16="http://schemas.microsoft.com/office/drawing/2014/main" id="{7CA98F8C-1DBC-B6B9-B377-595970223373}"/>
                </a:ext>
              </a:extLst>
            </p:cNvPr>
            <p:cNvGrpSpPr/>
            <p:nvPr/>
          </p:nvGrpSpPr>
          <p:grpSpPr>
            <a:xfrm>
              <a:off x="271261" y="1235009"/>
              <a:ext cx="5092502" cy="1271016"/>
              <a:chOff x="258889" y="1235011"/>
              <a:chExt cx="4277534" cy="1028700"/>
            </a:xfrm>
          </p:grpSpPr>
          <p:sp>
            <p:nvSpPr>
              <p:cNvPr id="108" name="Arrow: Pentagon 107">
                <a:extLst>
                  <a:ext uri="{FF2B5EF4-FFF2-40B4-BE49-F238E27FC236}">
                    <a16:creationId xmlns:a16="http://schemas.microsoft.com/office/drawing/2014/main" id="{F7D27721-0F9A-8342-386E-02014E3D9C6D}"/>
                  </a:ext>
                </a:extLst>
              </p:cNvPr>
              <p:cNvSpPr/>
              <p:nvPr/>
            </p:nvSpPr>
            <p:spPr>
              <a:xfrm>
                <a:off x="593073" y="1424041"/>
                <a:ext cx="3943350" cy="545629"/>
              </a:xfrm>
              <a:prstGeom prst="homePlate">
                <a:avLst/>
              </a:prstGeom>
              <a:solidFill>
                <a:srgbClr val="B2E6EB"/>
              </a:solidFill>
              <a:ln>
                <a:solidFill>
                  <a:srgbClr val="B2E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9" name="Flowchart: Connector 108">
                <a:extLst>
                  <a:ext uri="{FF2B5EF4-FFF2-40B4-BE49-F238E27FC236}">
                    <a16:creationId xmlns:a16="http://schemas.microsoft.com/office/drawing/2014/main" id="{ACDF6742-54F6-693A-6227-B894ED0C3D8B}"/>
                  </a:ext>
                </a:extLst>
              </p:cNvPr>
              <p:cNvSpPr/>
              <p:nvPr/>
            </p:nvSpPr>
            <p:spPr>
              <a:xfrm>
                <a:off x="258889" y="1235011"/>
                <a:ext cx="987171" cy="10287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6" name="TextBox 105">
              <a:extLst>
                <a:ext uri="{FF2B5EF4-FFF2-40B4-BE49-F238E27FC236}">
                  <a16:creationId xmlns:a16="http://schemas.microsoft.com/office/drawing/2014/main" id="{B20A720C-64E4-F4F0-36C8-EF1BE7AEEF1F}"/>
                </a:ext>
              </a:extLst>
            </p:cNvPr>
            <p:cNvSpPr txBox="1"/>
            <p:nvPr/>
          </p:nvSpPr>
          <p:spPr>
            <a:xfrm>
              <a:off x="2502204" y="1575864"/>
              <a:ext cx="2571180" cy="581536"/>
            </a:xfrm>
            <a:prstGeom prst="rect">
              <a:avLst/>
            </a:prstGeom>
            <a:noFill/>
          </p:spPr>
          <p:txBody>
            <a:bodyPr wrap="square" lIns="91440" tIns="45720" rIns="91440" bIns="45720" rtlCol="0" anchor="t">
              <a:spAutoFit/>
            </a:bodyPr>
            <a:lstStyle/>
            <a:p>
              <a:pPr>
                <a:spcAft>
                  <a:spcPts val="600"/>
                </a:spcAft>
              </a:pPr>
              <a:r>
                <a:rPr lang="en-NZ" sz="1100" b="1"/>
                <a:t>Destruction of prisoner property where it could cause public harm</a:t>
              </a:r>
            </a:p>
          </p:txBody>
        </p:sp>
        <p:sp>
          <p:nvSpPr>
            <p:cNvPr id="107" name="TextBox 106">
              <a:extLst>
                <a:ext uri="{FF2B5EF4-FFF2-40B4-BE49-F238E27FC236}">
                  <a16:creationId xmlns:a16="http://schemas.microsoft.com/office/drawing/2014/main" id="{1A7632B4-26B1-B682-C308-AE5CCC177205}"/>
                </a:ext>
              </a:extLst>
            </p:cNvPr>
            <p:cNvSpPr txBox="1"/>
            <p:nvPr/>
          </p:nvSpPr>
          <p:spPr>
            <a:xfrm>
              <a:off x="4849546" y="1598000"/>
              <a:ext cx="447675" cy="292872"/>
            </a:xfrm>
            <a:prstGeom prst="rect">
              <a:avLst/>
            </a:prstGeom>
            <a:noFill/>
          </p:spPr>
          <p:txBody>
            <a:bodyPr wrap="square" rtlCol="0">
              <a:spAutoFit/>
            </a:bodyPr>
            <a:lstStyle/>
            <a:p>
              <a:endParaRPr lang="en-NZ" b="1"/>
            </a:p>
          </p:txBody>
        </p:sp>
      </p:grpSp>
      <p:sp>
        <p:nvSpPr>
          <p:cNvPr id="2" name="TextBox 1">
            <a:extLst>
              <a:ext uri="{FF2B5EF4-FFF2-40B4-BE49-F238E27FC236}">
                <a16:creationId xmlns:a16="http://schemas.microsoft.com/office/drawing/2014/main" id="{6C3E23F2-A845-C884-E60E-2816D2BC8178}"/>
              </a:ext>
            </a:extLst>
          </p:cNvPr>
          <p:cNvSpPr txBox="1"/>
          <p:nvPr/>
        </p:nvSpPr>
        <p:spPr>
          <a:xfrm>
            <a:off x="9199807" y="1076444"/>
            <a:ext cx="854805" cy="400110"/>
          </a:xfrm>
          <a:prstGeom prst="rect">
            <a:avLst/>
          </a:prstGeom>
          <a:noFill/>
        </p:spPr>
        <p:txBody>
          <a:bodyPr wrap="square" lIns="91440" tIns="45720" rIns="91440" bIns="45720" rtlCol="0" anchor="t">
            <a:spAutoFit/>
          </a:bodyPr>
          <a:lstStyle/>
          <a:p>
            <a:pPr>
              <a:spcAft>
                <a:spcPts val="600"/>
              </a:spcAft>
            </a:pPr>
            <a:r>
              <a:rPr lang="en-NZ" sz="2000" b="1"/>
              <a:t>1b</a:t>
            </a:r>
          </a:p>
        </p:txBody>
      </p:sp>
      <p:sp>
        <p:nvSpPr>
          <p:cNvPr id="5" name="TextBox 4">
            <a:extLst>
              <a:ext uri="{FF2B5EF4-FFF2-40B4-BE49-F238E27FC236}">
                <a16:creationId xmlns:a16="http://schemas.microsoft.com/office/drawing/2014/main" id="{9366D28A-C62F-DD47-9240-7A1BA8ADF009}"/>
              </a:ext>
            </a:extLst>
          </p:cNvPr>
          <p:cNvSpPr txBox="1"/>
          <p:nvPr/>
        </p:nvSpPr>
        <p:spPr>
          <a:xfrm>
            <a:off x="4903706" y="989199"/>
            <a:ext cx="609870" cy="400110"/>
          </a:xfrm>
          <a:prstGeom prst="rect">
            <a:avLst/>
          </a:prstGeom>
          <a:noFill/>
        </p:spPr>
        <p:txBody>
          <a:bodyPr wrap="square" lIns="91440" tIns="45720" rIns="91440" bIns="45720" rtlCol="0" anchor="t">
            <a:spAutoFit/>
          </a:bodyPr>
          <a:lstStyle/>
          <a:p>
            <a:pPr>
              <a:spcAft>
                <a:spcPts val="600"/>
              </a:spcAft>
            </a:pPr>
            <a:r>
              <a:rPr lang="en-NZ" sz="2000" b="1"/>
              <a:t>1a</a:t>
            </a:r>
          </a:p>
        </p:txBody>
      </p:sp>
      <p:sp>
        <p:nvSpPr>
          <p:cNvPr id="7" name="TextBox 6">
            <a:extLst>
              <a:ext uri="{FF2B5EF4-FFF2-40B4-BE49-F238E27FC236}">
                <a16:creationId xmlns:a16="http://schemas.microsoft.com/office/drawing/2014/main" id="{FE885D89-27A9-E39A-894D-097746C096B9}"/>
              </a:ext>
            </a:extLst>
          </p:cNvPr>
          <p:cNvSpPr txBox="1"/>
          <p:nvPr/>
        </p:nvSpPr>
        <p:spPr>
          <a:xfrm>
            <a:off x="5005754" y="2276608"/>
            <a:ext cx="609870" cy="400110"/>
          </a:xfrm>
          <a:prstGeom prst="rect">
            <a:avLst/>
          </a:prstGeom>
          <a:noFill/>
        </p:spPr>
        <p:txBody>
          <a:bodyPr wrap="square" lIns="91440" tIns="45720" rIns="91440" bIns="45720" rtlCol="0" anchor="t">
            <a:spAutoFit/>
          </a:bodyPr>
          <a:lstStyle/>
          <a:p>
            <a:pPr>
              <a:spcAft>
                <a:spcPts val="600"/>
              </a:spcAft>
            </a:pPr>
            <a:r>
              <a:rPr lang="en-NZ" sz="2000" b="1"/>
              <a:t>2a</a:t>
            </a:r>
          </a:p>
        </p:txBody>
      </p:sp>
      <p:sp>
        <p:nvSpPr>
          <p:cNvPr id="35" name="TextBox 34">
            <a:extLst>
              <a:ext uri="{FF2B5EF4-FFF2-40B4-BE49-F238E27FC236}">
                <a16:creationId xmlns:a16="http://schemas.microsoft.com/office/drawing/2014/main" id="{BB74D41E-D26F-2C76-7796-226098F724D6}"/>
              </a:ext>
            </a:extLst>
          </p:cNvPr>
          <p:cNvSpPr txBox="1"/>
          <p:nvPr/>
        </p:nvSpPr>
        <p:spPr>
          <a:xfrm>
            <a:off x="9173878" y="2201953"/>
            <a:ext cx="651519" cy="400110"/>
          </a:xfrm>
          <a:prstGeom prst="rect">
            <a:avLst/>
          </a:prstGeom>
          <a:noFill/>
        </p:spPr>
        <p:txBody>
          <a:bodyPr wrap="square" lIns="91440" tIns="45720" rIns="91440" bIns="45720" rtlCol="0" anchor="t">
            <a:spAutoFit/>
          </a:bodyPr>
          <a:lstStyle/>
          <a:p>
            <a:pPr>
              <a:spcAft>
                <a:spcPts val="600"/>
              </a:spcAft>
            </a:pPr>
            <a:r>
              <a:rPr lang="en-NZ" sz="2000" b="1"/>
              <a:t>2b</a:t>
            </a:r>
          </a:p>
        </p:txBody>
      </p:sp>
      <p:sp>
        <p:nvSpPr>
          <p:cNvPr id="46" name="TextBox 45">
            <a:extLst>
              <a:ext uri="{FF2B5EF4-FFF2-40B4-BE49-F238E27FC236}">
                <a16:creationId xmlns:a16="http://schemas.microsoft.com/office/drawing/2014/main" id="{B8DB799C-91CD-4BA4-4833-BC31B3F80CB3}"/>
              </a:ext>
            </a:extLst>
          </p:cNvPr>
          <p:cNvSpPr txBox="1"/>
          <p:nvPr/>
        </p:nvSpPr>
        <p:spPr>
          <a:xfrm>
            <a:off x="5023866" y="3304623"/>
            <a:ext cx="609870" cy="400110"/>
          </a:xfrm>
          <a:prstGeom prst="rect">
            <a:avLst/>
          </a:prstGeom>
          <a:noFill/>
        </p:spPr>
        <p:txBody>
          <a:bodyPr wrap="square" lIns="91440" tIns="45720" rIns="91440" bIns="45720" rtlCol="0" anchor="t">
            <a:spAutoFit/>
          </a:bodyPr>
          <a:lstStyle/>
          <a:p>
            <a:pPr>
              <a:spcAft>
                <a:spcPts val="600"/>
              </a:spcAft>
            </a:pPr>
            <a:r>
              <a:rPr lang="en-NZ" sz="2000" b="1"/>
              <a:t>2c</a:t>
            </a:r>
          </a:p>
        </p:txBody>
      </p:sp>
      <p:sp>
        <p:nvSpPr>
          <p:cNvPr id="47" name="TextBox 46">
            <a:extLst>
              <a:ext uri="{FF2B5EF4-FFF2-40B4-BE49-F238E27FC236}">
                <a16:creationId xmlns:a16="http://schemas.microsoft.com/office/drawing/2014/main" id="{E130647D-FBC1-CE52-8710-DBFE262D7069}"/>
              </a:ext>
            </a:extLst>
          </p:cNvPr>
          <p:cNvSpPr txBox="1"/>
          <p:nvPr/>
        </p:nvSpPr>
        <p:spPr>
          <a:xfrm>
            <a:off x="9201535" y="3349461"/>
            <a:ext cx="609870" cy="400110"/>
          </a:xfrm>
          <a:prstGeom prst="rect">
            <a:avLst/>
          </a:prstGeom>
          <a:noFill/>
        </p:spPr>
        <p:txBody>
          <a:bodyPr wrap="square" lIns="91440" tIns="45720" rIns="91440" bIns="45720" rtlCol="0" anchor="t">
            <a:spAutoFit/>
          </a:bodyPr>
          <a:lstStyle/>
          <a:p>
            <a:pPr>
              <a:spcAft>
                <a:spcPts val="600"/>
              </a:spcAft>
            </a:pPr>
            <a:r>
              <a:rPr lang="en-NZ" sz="2000" b="1"/>
              <a:t>2d</a:t>
            </a:r>
          </a:p>
        </p:txBody>
      </p:sp>
      <p:sp>
        <p:nvSpPr>
          <p:cNvPr id="62" name="TextBox 61">
            <a:extLst>
              <a:ext uri="{FF2B5EF4-FFF2-40B4-BE49-F238E27FC236}">
                <a16:creationId xmlns:a16="http://schemas.microsoft.com/office/drawing/2014/main" id="{FE0D1FDE-AD50-A17F-17DA-9B2AFDAE6E52}"/>
              </a:ext>
            </a:extLst>
          </p:cNvPr>
          <p:cNvSpPr txBox="1"/>
          <p:nvPr/>
        </p:nvSpPr>
        <p:spPr>
          <a:xfrm>
            <a:off x="6773003" y="4370259"/>
            <a:ext cx="609870" cy="400110"/>
          </a:xfrm>
          <a:prstGeom prst="rect">
            <a:avLst/>
          </a:prstGeom>
          <a:noFill/>
        </p:spPr>
        <p:txBody>
          <a:bodyPr wrap="square" lIns="91440" tIns="45720" rIns="91440" bIns="45720" rtlCol="0" anchor="t">
            <a:spAutoFit/>
          </a:bodyPr>
          <a:lstStyle/>
          <a:p>
            <a:pPr>
              <a:spcAft>
                <a:spcPts val="600"/>
              </a:spcAft>
            </a:pPr>
            <a:r>
              <a:rPr lang="en-NZ" sz="2000" b="1"/>
              <a:t>2e</a:t>
            </a:r>
          </a:p>
        </p:txBody>
      </p:sp>
      <p:sp>
        <p:nvSpPr>
          <p:cNvPr id="63" name="TextBox 62">
            <a:extLst>
              <a:ext uri="{FF2B5EF4-FFF2-40B4-BE49-F238E27FC236}">
                <a16:creationId xmlns:a16="http://schemas.microsoft.com/office/drawing/2014/main" id="{57411EFA-A4FC-9AD0-82DB-E5E4530EA834}"/>
              </a:ext>
            </a:extLst>
          </p:cNvPr>
          <p:cNvSpPr txBox="1"/>
          <p:nvPr/>
        </p:nvSpPr>
        <p:spPr>
          <a:xfrm>
            <a:off x="5117711" y="5638741"/>
            <a:ext cx="609870" cy="400110"/>
          </a:xfrm>
          <a:prstGeom prst="rect">
            <a:avLst/>
          </a:prstGeom>
          <a:noFill/>
        </p:spPr>
        <p:txBody>
          <a:bodyPr wrap="square" lIns="91440" tIns="45720" rIns="91440" bIns="45720" rtlCol="0" anchor="t">
            <a:spAutoFit/>
          </a:bodyPr>
          <a:lstStyle/>
          <a:p>
            <a:pPr>
              <a:spcAft>
                <a:spcPts val="600"/>
              </a:spcAft>
            </a:pPr>
            <a:r>
              <a:rPr lang="en-NZ" sz="2000" b="1"/>
              <a:t>3a</a:t>
            </a:r>
          </a:p>
        </p:txBody>
      </p:sp>
      <p:sp>
        <p:nvSpPr>
          <p:cNvPr id="71" name="TextBox 70">
            <a:extLst>
              <a:ext uri="{FF2B5EF4-FFF2-40B4-BE49-F238E27FC236}">
                <a16:creationId xmlns:a16="http://schemas.microsoft.com/office/drawing/2014/main" id="{69DD5E50-0F48-9D11-525A-0E5D5F8E60FD}"/>
              </a:ext>
            </a:extLst>
          </p:cNvPr>
          <p:cNvSpPr txBox="1"/>
          <p:nvPr/>
        </p:nvSpPr>
        <p:spPr>
          <a:xfrm>
            <a:off x="9215527" y="5638741"/>
            <a:ext cx="609870" cy="400110"/>
          </a:xfrm>
          <a:prstGeom prst="rect">
            <a:avLst/>
          </a:prstGeom>
          <a:noFill/>
        </p:spPr>
        <p:txBody>
          <a:bodyPr wrap="square" lIns="91440" tIns="45720" rIns="91440" bIns="45720" rtlCol="0" anchor="t">
            <a:spAutoFit/>
          </a:bodyPr>
          <a:lstStyle/>
          <a:p>
            <a:pPr>
              <a:spcAft>
                <a:spcPts val="600"/>
              </a:spcAft>
            </a:pPr>
            <a:r>
              <a:rPr lang="en-NZ" sz="2000" b="1"/>
              <a:t>3b</a:t>
            </a:r>
          </a:p>
        </p:txBody>
      </p:sp>
      <p:sp>
        <p:nvSpPr>
          <p:cNvPr id="8" name="Flowchart: Connector 7">
            <a:extLst>
              <a:ext uri="{FF2B5EF4-FFF2-40B4-BE49-F238E27FC236}">
                <a16:creationId xmlns:a16="http://schemas.microsoft.com/office/drawing/2014/main" id="{6AD004F3-2F61-AB6C-A2CD-6F44952FEB59}"/>
              </a:ext>
            </a:extLst>
          </p:cNvPr>
          <p:cNvSpPr/>
          <p:nvPr/>
        </p:nvSpPr>
        <p:spPr>
          <a:xfrm>
            <a:off x="3847891" y="1956328"/>
            <a:ext cx="1061615" cy="1030586"/>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Graphic 71" descr="Handcuffs with solid fill">
            <a:extLst>
              <a:ext uri="{FF2B5EF4-FFF2-40B4-BE49-F238E27FC236}">
                <a16:creationId xmlns:a16="http://schemas.microsoft.com/office/drawing/2014/main" id="{077CCAF5-3847-EC05-A5CF-6903C74AFB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1314" y="2156569"/>
            <a:ext cx="711195" cy="624322"/>
          </a:xfrm>
          <a:prstGeom prst="rect">
            <a:avLst/>
          </a:prstGeom>
        </p:spPr>
      </p:pic>
      <p:sp>
        <p:nvSpPr>
          <p:cNvPr id="9" name="Flowchart: Connector 8">
            <a:extLst>
              <a:ext uri="{FF2B5EF4-FFF2-40B4-BE49-F238E27FC236}">
                <a16:creationId xmlns:a16="http://schemas.microsoft.com/office/drawing/2014/main" id="{AB7F6EFF-6E00-3F1D-B545-DD1AC5B7F228}"/>
              </a:ext>
            </a:extLst>
          </p:cNvPr>
          <p:cNvSpPr/>
          <p:nvPr/>
        </p:nvSpPr>
        <p:spPr>
          <a:xfrm>
            <a:off x="8044795" y="1904353"/>
            <a:ext cx="1050996" cy="1032760"/>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4" name="Graphic 73" descr="Cycle with people with solid fill">
            <a:extLst>
              <a:ext uri="{FF2B5EF4-FFF2-40B4-BE49-F238E27FC236}">
                <a16:creationId xmlns:a16="http://schemas.microsoft.com/office/drawing/2014/main" id="{7159768D-8473-B656-4AC9-B1856E178D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16133" y="2005066"/>
            <a:ext cx="926561" cy="768720"/>
          </a:xfrm>
          <a:prstGeom prst="rect">
            <a:avLst/>
          </a:prstGeom>
        </p:spPr>
      </p:pic>
      <p:sp>
        <p:nvSpPr>
          <p:cNvPr id="20" name="Flowchart: Connector 19">
            <a:extLst>
              <a:ext uri="{FF2B5EF4-FFF2-40B4-BE49-F238E27FC236}">
                <a16:creationId xmlns:a16="http://schemas.microsoft.com/office/drawing/2014/main" id="{44F01691-A7E5-420A-3FD4-DA0049A38571}"/>
              </a:ext>
            </a:extLst>
          </p:cNvPr>
          <p:cNvSpPr/>
          <p:nvPr/>
        </p:nvSpPr>
        <p:spPr>
          <a:xfrm>
            <a:off x="3854580" y="3077513"/>
            <a:ext cx="1061615" cy="1030586"/>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6" name="Graphic 75" descr="Hand with solid fill">
            <a:extLst>
              <a:ext uri="{FF2B5EF4-FFF2-40B4-BE49-F238E27FC236}">
                <a16:creationId xmlns:a16="http://schemas.microsoft.com/office/drawing/2014/main" id="{122ECF4A-A24F-AD0F-E12C-BC27C4724A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12658" y="3226617"/>
            <a:ext cx="914400" cy="696351"/>
          </a:xfrm>
          <a:prstGeom prst="rect">
            <a:avLst/>
          </a:prstGeom>
        </p:spPr>
      </p:pic>
      <p:sp>
        <p:nvSpPr>
          <p:cNvPr id="21" name="Flowchart: Connector 20">
            <a:extLst>
              <a:ext uri="{FF2B5EF4-FFF2-40B4-BE49-F238E27FC236}">
                <a16:creationId xmlns:a16="http://schemas.microsoft.com/office/drawing/2014/main" id="{0852B7EC-F11F-CFE9-27EA-A7F757DDF498}"/>
              </a:ext>
            </a:extLst>
          </p:cNvPr>
          <p:cNvSpPr/>
          <p:nvPr/>
        </p:nvSpPr>
        <p:spPr>
          <a:xfrm>
            <a:off x="8024018" y="3058102"/>
            <a:ext cx="1050996" cy="1032760"/>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1" name="Graphic 80" descr="Open hand with solid fill">
            <a:extLst>
              <a:ext uri="{FF2B5EF4-FFF2-40B4-BE49-F238E27FC236}">
                <a16:creationId xmlns:a16="http://schemas.microsoft.com/office/drawing/2014/main" id="{40817F11-908A-AEE2-B7EA-B8C5EEAB0B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72311" y="3325405"/>
            <a:ext cx="790763" cy="452178"/>
          </a:xfrm>
          <a:prstGeom prst="rect">
            <a:avLst/>
          </a:prstGeom>
        </p:spPr>
      </p:pic>
      <p:sp>
        <p:nvSpPr>
          <p:cNvPr id="23" name="Flowchart: Connector 22">
            <a:extLst>
              <a:ext uri="{FF2B5EF4-FFF2-40B4-BE49-F238E27FC236}">
                <a16:creationId xmlns:a16="http://schemas.microsoft.com/office/drawing/2014/main" id="{DE779B81-9881-DB89-E710-DD16E8D83832}"/>
              </a:ext>
            </a:extLst>
          </p:cNvPr>
          <p:cNvSpPr/>
          <p:nvPr/>
        </p:nvSpPr>
        <p:spPr>
          <a:xfrm>
            <a:off x="5599147" y="4088047"/>
            <a:ext cx="1050996" cy="1032760"/>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3" name="Graphic 82" descr="List with solid fill">
            <a:extLst>
              <a:ext uri="{FF2B5EF4-FFF2-40B4-BE49-F238E27FC236}">
                <a16:creationId xmlns:a16="http://schemas.microsoft.com/office/drawing/2014/main" id="{90AA59D9-C144-FFE4-F1ED-0D249CA212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27429" y="949853"/>
            <a:ext cx="664406" cy="664406"/>
          </a:xfrm>
          <a:prstGeom prst="rect">
            <a:avLst/>
          </a:prstGeom>
        </p:spPr>
      </p:pic>
      <p:sp>
        <p:nvSpPr>
          <p:cNvPr id="33" name="Flowchart: Connector 32">
            <a:extLst>
              <a:ext uri="{FF2B5EF4-FFF2-40B4-BE49-F238E27FC236}">
                <a16:creationId xmlns:a16="http://schemas.microsoft.com/office/drawing/2014/main" id="{EA6B9EF1-D669-FCEE-F5ED-60A01EAA4B4D}"/>
              </a:ext>
            </a:extLst>
          </p:cNvPr>
          <p:cNvSpPr/>
          <p:nvPr/>
        </p:nvSpPr>
        <p:spPr>
          <a:xfrm>
            <a:off x="3957131" y="5330201"/>
            <a:ext cx="1050996" cy="1032760"/>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1" name="Graphic 120" descr="Group of people with solid fill">
            <a:extLst>
              <a:ext uri="{FF2B5EF4-FFF2-40B4-BE49-F238E27FC236}">
                <a16:creationId xmlns:a16="http://schemas.microsoft.com/office/drawing/2014/main" id="{90B9BDDC-5582-CD71-C7D4-B7D78DBF92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77602" y="5401417"/>
            <a:ext cx="794643" cy="794643"/>
          </a:xfrm>
          <a:prstGeom prst="rect">
            <a:avLst/>
          </a:prstGeom>
        </p:spPr>
      </p:pic>
      <p:sp>
        <p:nvSpPr>
          <p:cNvPr id="34" name="Flowchart: Connector 33">
            <a:extLst>
              <a:ext uri="{FF2B5EF4-FFF2-40B4-BE49-F238E27FC236}">
                <a16:creationId xmlns:a16="http://schemas.microsoft.com/office/drawing/2014/main" id="{8F78D4EE-083A-FF1D-2BEC-4389E472D809}"/>
              </a:ext>
            </a:extLst>
          </p:cNvPr>
          <p:cNvSpPr/>
          <p:nvPr/>
        </p:nvSpPr>
        <p:spPr>
          <a:xfrm>
            <a:off x="8004494" y="5328591"/>
            <a:ext cx="1050996" cy="1032760"/>
          </a:xfrm>
          <a:prstGeom prst="flowChartConnector">
            <a:avLst/>
          </a:prstGeom>
          <a:solidFill>
            <a:srgbClr val="00ACBC"/>
          </a:solidFill>
          <a:ln>
            <a:solidFill>
              <a:srgbClr val="00A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9" name="Graphic 128" descr="Shredder with solid fill">
            <a:extLst>
              <a:ext uri="{FF2B5EF4-FFF2-40B4-BE49-F238E27FC236}">
                <a16:creationId xmlns:a16="http://schemas.microsoft.com/office/drawing/2014/main" id="{1CFDA57B-517D-ABF2-104A-BF667184A1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10394" y="5475293"/>
            <a:ext cx="726181" cy="726181"/>
          </a:xfrm>
          <a:prstGeom prst="rect">
            <a:avLst/>
          </a:prstGeom>
        </p:spPr>
      </p:pic>
      <p:pic>
        <p:nvPicPr>
          <p:cNvPr id="24" name="Graphic 23" descr="Mental Health with solid fill">
            <a:extLst>
              <a:ext uri="{FF2B5EF4-FFF2-40B4-BE49-F238E27FC236}">
                <a16:creationId xmlns:a16="http://schemas.microsoft.com/office/drawing/2014/main" id="{34634510-0E6D-D9F4-9D0B-90C217C4B90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42857" y="4173736"/>
            <a:ext cx="809085" cy="809085"/>
          </a:xfrm>
          <a:prstGeom prst="rect">
            <a:avLst/>
          </a:prstGeom>
        </p:spPr>
      </p:pic>
    </p:spTree>
    <p:extLst>
      <p:ext uri="{BB962C8B-B14F-4D97-AF65-F5344CB8AC3E}">
        <p14:creationId xmlns:p14="http://schemas.microsoft.com/office/powerpoint/2010/main" val="246876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CEFC480-E5F9-7A93-D6C7-B229AD62204B}"/>
              </a:ext>
            </a:extLst>
          </p:cNvPr>
          <p:cNvSpPr txBox="1"/>
          <p:nvPr/>
        </p:nvSpPr>
        <p:spPr>
          <a:xfrm>
            <a:off x="3299953" y="5479772"/>
            <a:ext cx="8740588"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18" name="TextBox 17">
            <a:extLst>
              <a:ext uri="{FF2B5EF4-FFF2-40B4-BE49-F238E27FC236}">
                <a16:creationId xmlns:a16="http://schemas.microsoft.com/office/drawing/2014/main" id="{45520813-B9D7-6FF9-5570-18C018A61786}"/>
              </a:ext>
            </a:extLst>
          </p:cNvPr>
          <p:cNvSpPr txBox="1"/>
          <p:nvPr/>
        </p:nvSpPr>
        <p:spPr>
          <a:xfrm>
            <a:off x="3299953" y="1467000"/>
            <a:ext cx="8740588" cy="3924000"/>
          </a:xfrm>
          <a:prstGeom prst="rect">
            <a:avLst/>
          </a:prstGeom>
          <a:solidFill>
            <a:srgbClr val="FCDCC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1" y="5831"/>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56689" y="165265"/>
            <a:ext cx="305626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endParaRPr lang="en-US" sz="1600">
              <a:solidFill>
                <a:schemeClr val="bg1"/>
              </a:solidFill>
              <a:latin typeface="Arial" panose="020B0604020202020204" pitchFamily="34" charset="0"/>
              <a:cs typeface="Arial" panose="020B0604020202020204" pitchFamily="34" charset="0"/>
            </a:endParaRPr>
          </a:p>
          <a:p>
            <a:r>
              <a:rPr lang="en-NZ" sz="1500">
                <a:solidFill>
                  <a:schemeClr val="bg1"/>
                </a:solidFill>
                <a:latin typeface="Arial" panose="020B0604020202020204" pitchFamily="34" charset="0"/>
                <a:cs typeface="Arial" panose="020B0604020202020204" pitchFamily="34" charset="0"/>
              </a:rPr>
              <a:t>There is an opportunity to strengthen the decision making and assurance processes to ensure the designation of extreme threat prisoners is proportionate with the level of risk they pose to safety and security and the subsequent level of custodial management these individuals may experience. This will address concerns that there is no robust and transparent framework for deciding which prisoners pose an extreme threat. </a:t>
            </a:r>
          </a:p>
          <a:p>
            <a:endParaRPr lang="en-NZ" sz="1600" b="1">
              <a:solidFill>
                <a:schemeClr val="bg1"/>
              </a:solidFill>
              <a:latin typeface="Arial" panose="020B0604020202020204" pitchFamily="34" charset="0"/>
              <a:cs typeface="Arial" panose="020B0604020202020204" pitchFamily="34" charset="0"/>
            </a:endParaRPr>
          </a:p>
          <a:p>
            <a:r>
              <a:rPr lang="en-NZ" sz="1600" b="1">
                <a:solidFill>
                  <a:schemeClr val="bg1"/>
                </a:solidFill>
                <a:latin typeface="Arial" panose="020B0604020202020204" pitchFamily="34" charset="0"/>
                <a:cs typeface="Arial" panose="020B0604020202020204" pitchFamily="34" charset="0"/>
              </a:rPr>
              <a:t>Goal</a:t>
            </a:r>
          </a:p>
          <a:p>
            <a:r>
              <a:rPr lang="en-NZ" sz="1500">
                <a:solidFill>
                  <a:schemeClr val="bg1"/>
                </a:solidFill>
                <a:latin typeface="Arial" panose="020B0604020202020204" pitchFamily="34" charset="0"/>
                <a:cs typeface="Arial" panose="020B0604020202020204" pitchFamily="34" charset="0"/>
              </a:rPr>
              <a:t>We want to ensure that any decision-making for the placement, management, and progression of prisoners identified as an extreme threat and who will be managed with a higher level of custodial management, robustly identifies risks and necessary restrictions, and does so transparently.</a:t>
            </a:r>
            <a:endParaRPr lang="en-US" sz="15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267922" y="100381"/>
            <a:ext cx="5579195" cy="150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dirty="0">
                <a:solidFill>
                  <a:schemeClr val="tx1"/>
                </a:solidFill>
                <a:latin typeface="Arial Nova" panose="020B0504020202020204" pitchFamily="34" charset="0"/>
              </a:rPr>
              <a:t>1a: Independent decision-making about which prisoners are designated as extreme threat prisoners, plus independent review and assurance</a:t>
            </a:r>
          </a:p>
        </p:txBody>
      </p:sp>
      <p:sp>
        <p:nvSpPr>
          <p:cNvPr id="11" name="Oval 10">
            <a:extLst>
              <a:ext uri="{FF2B5EF4-FFF2-40B4-BE49-F238E27FC236}">
                <a16:creationId xmlns:a16="http://schemas.microsoft.com/office/drawing/2014/main" id="{6A7E50A8-F2AD-453B-8214-E464A4FEDAA2}"/>
              </a:ext>
            </a:extLst>
          </p:cNvPr>
          <p:cNvSpPr/>
          <p:nvPr/>
        </p:nvSpPr>
        <p:spPr>
          <a:xfrm>
            <a:off x="3404764" y="2130752"/>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15" name="Oval 14">
            <a:extLst>
              <a:ext uri="{FF2B5EF4-FFF2-40B4-BE49-F238E27FC236}">
                <a16:creationId xmlns:a16="http://schemas.microsoft.com/office/drawing/2014/main" id="{359C8CDA-28AC-4117-AEE7-78C932C16798}"/>
              </a:ext>
            </a:extLst>
          </p:cNvPr>
          <p:cNvSpPr/>
          <p:nvPr/>
        </p:nvSpPr>
        <p:spPr>
          <a:xfrm>
            <a:off x="7705331" y="2725533"/>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a:p>
            <a:pPr algn="ctr"/>
            <a:endParaRPr lang="en-US" sz="2000" b="1">
              <a:cs typeface="Calibri"/>
            </a:endParaRPr>
          </a:p>
        </p:txBody>
      </p:sp>
      <p:sp>
        <p:nvSpPr>
          <p:cNvPr id="21" name="TextBox 20">
            <a:extLst>
              <a:ext uri="{FF2B5EF4-FFF2-40B4-BE49-F238E27FC236}">
                <a16:creationId xmlns:a16="http://schemas.microsoft.com/office/drawing/2014/main" id="{DE02820D-9A98-4F88-9443-F54B9C42E285}"/>
              </a:ext>
            </a:extLst>
          </p:cNvPr>
          <p:cNvSpPr txBox="1"/>
          <p:nvPr/>
        </p:nvSpPr>
        <p:spPr>
          <a:xfrm>
            <a:off x="4699870" y="2219042"/>
            <a:ext cx="283183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1. Panel to make </a:t>
            </a:r>
            <a:r>
              <a:rPr lang="en-NZ" sz="1600" b="1"/>
              <a:t>all decisions </a:t>
            </a:r>
            <a:r>
              <a:rPr lang="en-NZ" sz="1600"/>
              <a:t>about which prisoners meet the designation</a:t>
            </a:r>
          </a:p>
          <a:p>
            <a:endParaRPr lang="en-NZ" sz="1600"/>
          </a:p>
          <a:p>
            <a:r>
              <a:rPr lang="en-NZ" sz="1600"/>
              <a:t> </a:t>
            </a:r>
            <a:endParaRPr lang="en-US" sz="1600"/>
          </a:p>
        </p:txBody>
      </p:sp>
      <p:sp>
        <p:nvSpPr>
          <p:cNvPr id="22" name="TextBox 21">
            <a:extLst>
              <a:ext uri="{FF2B5EF4-FFF2-40B4-BE49-F238E27FC236}">
                <a16:creationId xmlns:a16="http://schemas.microsoft.com/office/drawing/2014/main" id="{81E181A1-61A6-4B45-8B60-E169278E8C67}"/>
              </a:ext>
            </a:extLst>
          </p:cNvPr>
          <p:cNvSpPr txBox="1"/>
          <p:nvPr/>
        </p:nvSpPr>
        <p:spPr>
          <a:xfrm>
            <a:off x="4758115" y="3840790"/>
            <a:ext cx="27131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2. Panel to </a:t>
            </a:r>
            <a:r>
              <a:rPr lang="en-NZ" sz="1600" b="1"/>
              <a:t>make recommendations to the chief executive</a:t>
            </a:r>
            <a:endParaRPr lang="en-US" sz="1600" b="1"/>
          </a:p>
        </p:txBody>
      </p:sp>
      <p:sp>
        <p:nvSpPr>
          <p:cNvPr id="23" name="TextBox 22">
            <a:extLst>
              <a:ext uri="{FF2B5EF4-FFF2-40B4-BE49-F238E27FC236}">
                <a16:creationId xmlns:a16="http://schemas.microsoft.com/office/drawing/2014/main" id="{81CAC4C5-8863-47F8-96DD-E3435BBAFDD6}"/>
              </a:ext>
            </a:extLst>
          </p:cNvPr>
          <p:cNvSpPr txBox="1"/>
          <p:nvPr/>
        </p:nvSpPr>
        <p:spPr>
          <a:xfrm>
            <a:off x="9021989" y="3075458"/>
            <a:ext cx="2592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3. All decisions to be made by a </a:t>
            </a:r>
            <a:r>
              <a:rPr lang="en-NZ" sz="1600" b="1"/>
              <a:t>court</a:t>
            </a:r>
            <a:endParaRPr lang="en-NZ" sz="1600" b="1">
              <a:cs typeface="Calibri"/>
            </a:endParaRPr>
          </a:p>
        </p:txBody>
      </p:sp>
      <p:sp>
        <p:nvSpPr>
          <p:cNvPr id="10" name="TextBox 9">
            <a:extLst>
              <a:ext uri="{FF2B5EF4-FFF2-40B4-BE49-F238E27FC236}">
                <a16:creationId xmlns:a16="http://schemas.microsoft.com/office/drawing/2014/main" id="{7FCD287D-ADF1-7445-E31F-A19DA492E626}"/>
              </a:ext>
            </a:extLst>
          </p:cNvPr>
          <p:cNvSpPr txBox="1"/>
          <p:nvPr/>
        </p:nvSpPr>
        <p:spPr>
          <a:xfrm>
            <a:off x="3299953" y="1539563"/>
            <a:ext cx="86041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rPr>
              <a:t>Our consultation document proposes three options for change: </a:t>
            </a:r>
            <a:endParaRPr lang="en-US" sz="2400" b="1">
              <a:solidFill>
                <a:srgbClr val="000000"/>
              </a:solidFill>
              <a:cs typeface="Calibri"/>
            </a:endParaRPr>
          </a:p>
        </p:txBody>
      </p:sp>
      <p:sp>
        <p:nvSpPr>
          <p:cNvPr id="7" name="Oval 6">
            <a:extLst>
              <a:ext uri="{FF2B5EF4-FFF2-40B4-BE49-F238E27FC236}">
                <a16:creationId xmlns:a16="http://schemas.microsoft.com/office/drawing/2014/main" id="{D5CB03F1-CB65-C179-45DB-DE8EF501A706}"/>
              </a:ext>
            </a:extLst>
          </p:cNvPr>
          <p:cNvSpPr/>
          <p:nvPr/>
        </p:nvSpPr>
        <p:spPr>
          <a:xfrm>
            <a:off x="3404764" y="3673905"/>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2" name="TextBox 1">
            <a:extLst>
              <a:ext uri="{FF2B5EF4-FFF2-40B4-BE49-F238E27FC236}">
                <a16:creationId xmlns:a16="http://schemas.microsoft.com/office/drawing/2014/main" id="{675F5283-7C1F-69DC-266D-DB8F16213C36}"/>
              </a:ext>
            </a:extLst>
          </p:cNvPr>
          <p:cNvSpPr txBox="1"/>
          <p:nvPr/>
        </p:nvSpPr>
        <p:spPr>
          <a:xfrm>
            <a:off x="3299953" y="5489587"/>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6" name="Table 5">
            <a:extLst>
              <a:ext uri="{FF2B5EF4-FFF2-40B4-BE49-F238E27FC236}">
                <a16:creationId xmlns:a16="http://schemas.microsoft.com/office/drawing/2014/main" id="{53C31E71-B4CF-82B4-53B1-BD1409C73C94}"/>
              </a:ext>
            </a:extLst>
          </p:cNvPr>
          <p:cNvGraphicFramePr>
            <a:graphicFrameLocks noGrp="1"/>
          </p:cNvGraphicFramePr>
          <p:nvPr>
            <p:extLst>
              <p:ext uri="{D42A27DB-BD31-4B8C-83A1-F6EECF244321}">
                <p14:modId xmlns:p14="http://schemas.microsoft.com/office/powerpoint/2010/main" val="377420357"/>
              </p:ext>
            </p:extLst>
          </p:nvPr>
        </p:nvGraphicFramePr>
        <p:xfrm>
          <a:off x="3299953" y="5722990"/>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14" name="Graphic 13" descr="Judge female with solid fill">
            <a:extLst>
              <a:ext uri="{FF2B5EF4-FFF2-40B4-BE49-F238E27FC236}">
                <a16:creationId xmlns:a16="http://schemas.microsoft.com/office/drawing/2014/main" id="{1A7F4E4C-47A2-664D-DB95-C2C918E59B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7766" y="2880761"/>
            <a:ext cx="914400" cy="914400"/>
          </a:xfrm>
          <a:prstGeom prst="rect">
            <a:avLst/>
          </a:prstGeom>
        </p:spPr>
      </p:pic>
      <p:pic>
        <p:nvPicPr>
          <p:cNvPr id="19" name="Graphic 18" descr="Customer review with solid fill">
            <a:extLst>
              <a:ext uri="{FF2B5EF4-FFF2-40B4-BE49-F238E27FC236}">
                <a16:creationId xmlns:a16="http://schemas.microsoft.com/office/drawing/2014/main" id="{EB598E56-D499-83AA-BBD4-084B3D4C83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2269" y="3840790"/>
            <a:ext cx="914400" cy="914400"/>
          </a:xfrm>
          <a:prstGeom prst="rect">
            <a:avLst/>
          </a:prstGeom>
        </p:spPr>
      </p:pic>
      <p:pic>
        <p:nvPicPr>
          <p:cNvPr id="24" name="Graphic 23" descr="Board Of Directors with solid fill">
            <a:extLst>
              <a:ext uri="{FF2B5EF4-FFF2-40B4-BE49-F238E27FC236}">
                <a16:creationId xmlns:a16="http://schemas.microsoft.com/office/drawing/2014/main" id="{D8638590-4F82-C45E-9050-D1551B9CBB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8474" y="2268333"/>
            <a:ext cx="914400" cy="914400"/>
          </a:xfrm>
          <a:prstGeom prst="rect">
            <a:avLst/>
          </a:prstGeom>
        </p:spPr>
      </p:pic>
    </p:spTree>
    <p:extLst>
      <p:ext uri="{BB962C8B-B14F-4D97-AF65-F5344CB8AC3E}">
        <p14:creationId xmlns:p14="http://schemas.microsoft.com/office/powerpoint/2010/main" val="316792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5520813-B9D7-6FF9-5570-18C018A61786}"/>
              </a:ext>
            </a:extLst>
          </p:cNvPr>
          <p:cNvSpPr txBox="1"/>
          <p:nvPr/>
        </p:nvSpPr>
        <p:spPr>
          <a:xfrm>
            <a:off x="3220595" y="1467000"/>
            <a:ext cx="8755382" cy="4022900"/>
          </a:xfrm>
          <a:prstGeom prst="rect">
            <a:avLst/>
          </a:prstGeom>
          <a:solidFill>
            <a:srgbClr val="FCDCC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1" y="5831"/>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67097" y="425486"/>
            <a:ext cx="3056268"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endParaRPr lang="en-US" sz="1600">
              <a:solidFill>
                <a:schemeClr val="bg1"/>
              </a:solidFill>
              <a:latin typeface="Arial" panose="020B0604020202020204" pitchFamily="34" charset="0"/>
              <a:cs typeface="Arial" panose="020B0604020202020204" pitchFamily="34" charset="0"/>
            </a:endParaRPr>
          </a:p>
          <a:p>
            <a:r>
              <a:rPr lang="en-NZ" sz="1600">
                <a:solidFill>
                  <a:schemeClr val="bg1"/>
                </a:solidFill>
                <a:latin typeface="Arial"/>
                <a:cs typeface="Arial"/>
              </a:rPr>
              <a:t>There is no transparency about the definition of an extreme threat prisoner and therefore there is no supporting framework for the bespoke management of these prisoners.</a:t>
            </a:r>
          </a:p>
          <a:p>
            <a:endParaRPr lang="en-NZ" sz="1600" b="1">
              <a:solidFill>
                <a:schemeClr val="bg1"/>
              </a:solidFill>
              <a:latin typeface="Arial"/>
              <a:cs typeface="Arial"/>
            </a:endParaRPr>
          </a:p>
          <a:p>
            <a:r>
              <a:rPr lang="en-NZ" sz="1600" b="1">
                <a:solidFill>
                  <a:schemeClr val="bg1"/>
                </a:solidFill>
                <a:latin typeface="Arial"/>
                <a:cs typeface="Arial"/>
              </a:rPr>
              <a:t>Goal</a:t>
            </a:r>
          </a:p>
          <a:p>
            <a:r>
              <a:rPr lang="en-NZ" sz="1600">
                <a:solidFill>
                  <a:schemeClr val="bg1"/>
                </a:solidFill>
                <a:latin typeface="Arial"/>
                <a:cs typeface="Arial"/>
              </a:rPr>
              <a:t>We want to provide greater transparency to the concept of an extreme threat prisoner to improve their access to natural justice and our ability to manage them commensurate with their risk and rehabilitative needs. We propose that all prisoners, whether accused, convicted, or sentenced, could be eligible for this category where the risk they pose warrants it. </a:t>
            </a: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209202" y="54864"/>
            <a:ext cx="5368078" cy="164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dirty="0">
                <a:solidFill>
                  <a:schemeClr val="tx1"/>
                </a:solidFill>
                <a:latin typeface="Arial Nova" panose="020B0504020202020204" pitchFamily="34" charset="0"/>
              </a:rPr>
              <a:t>1b: Transparency regarding who constitutes an extreme threat prisoner</a:t>
            </a:r>
          </a:p>
        </p:txBody>
      </p:sp>
      <p:sp>
        <p:nvSpPr>
          <p:cNvPr id="11" name="Oval 10">
            <a:extLst>
              <a:ext uri="{FF2B5EF4-FFF2-40B4-BE49-F238E27FC236}">
                <a16:creationId xmlns:a16="http://schemas.microsoft.com/office/drawing/2014/main" id="{6A7E50A8-F2AD-453B-8214-E464A4FEDAA2}"/>
              </a:ext>
            </a:extLst>
          </p:cNvPr>
          <p:cNvSpPr/>
          <p:nvPr/>
        </p:nvSpPr>
        <p:spPr>
          <a:xfrm>
            <a:off x="3362553" y="2707049"/>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13" name="Oval 12">
            <a:extLst>
              <a:ext uri="{FF2B5EF4-FFF2-40B4-BE49-F238E27FC236}">
                <a16:creationId xmlns:a16="http://schemas.microsoft.com/office/drawing/2014/main" id="{7440FB0B-A3B6-4923-A496-0F0EC1407F2F}"/>
              </a:ext>
            </a:extLst>
          </p:cNvPr>
          <p:cNvSpPr/>
          <p:nvPr/>
        </p:nvSpPr>
        <p:spPr>
          <a:xfrm>
            <a:off x="7843618" y="2707050"/>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a:p>
            <a:pPr algn="ctr"/>
            <a:endParaRPr lang="en-US" sz="2000" b="1">
              <a:cs typeface="Calibri"/>
            </a:endParaRPr>
          </a:p>
        </p:txBody>
      </p:sp>
      <p:sp>
        <p:nvSpPr>
          <p:cNvPr id="21" name="TextBox 20">
            <a:extLst>
              <a:ext uri="{FF2B5EF4-FFF2-40B4-BE49-F238E27FC236}">
                <a16:creationId xmlns:a16="http://schemas.microsoft.com/office/drawing/2014/main" id="{DE02820D-9A98-4F88-9443-F54B9C42E285}"/>
              </a:ext>
            </a:extLst>
          </p:cNvPr>
          <p:cNvSpPr txBox="1"/>
          <p:nvPr/>
        </p:nvSpPr>
        <p:spPr>
          <a:xfrm>
            <a:off x="4750260" y="2707049"/>
            <a:ext cx="290824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1. Create a statutory framework for extreme threat prisoners </a:t>
            </a:r>
            <a:r>
              <a:rPr lang="en-NZ" sz="1600" b="1"/>
              <a:t>without a set of characteristics that define who is an extreme threat prisoner</a:t>
            </a:r>
            <a:endParaRPr lang="en-US" sz="1600" b="1"/>
          </a:p>
        </p:txBody>
      </p:sp>
      <p:sp>
        <p:nvSpPr>
          <p:cNvPr id="22" name="TextBox 21">
            <a:extLst>
              <a:ext uri="{FF2B5EF4-FFF2-40B4-BE49-F238E27FC236}">
                <a16:creationId xmlns:a16="http://schemas.microsoft.com/office/drawing/2014/main" id="{81E181A1-61A6-4B45-8B60-E169278E8C67}"/>
              </a:ext>
            </a:extLst>
          </p:cNvPr>
          <p:cNvSpPr txBox="1"/>
          <p:nvPr/>
        </p:nvSpPr>
        <p:spPr>
          <a:xfrm>
            <a:off x="9313358" y="2810753"/>
            <a:ext cx="258746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2. Establish </a:t>
            </a:r>
            <a:r>
              <a:rPr lang="en-NZ" sz="1600" b="1"/>
              <a:t>a set of characteristics</a:t>
            </a:r>
            <a:r>
              <a:rPr lang="en-NZ" sz="1600"/>
              <a:t> in legislation that an extreme threat prisoner must have</a:t>
            </a:r>
            <a:endParaRPr lang="en-US" sz="1600"/>
          </a:p>
        </p:txBody>
      </p:sp>
      <p:sp>
        <p:nvSpPr>
          <p:cNvPr id="10" name="TextBox 9">
            <a:extLst>
              <a:ext uri="{FF2B5EF4-FFF2-40B4-BE49-F238E27FC236}">
                <a16:creationId xmlns:a16="http://schemas.microsoft.com/office/drawing/2014/main" id="{7FCD287D-ADF1-7445-E31F-A19DA492E626}"/>
              </a:ext>
            </a:extLst>
          </p:cNvPr>
          <p:cNvSpPr txBox="1"/>
          <p:nvPr/>
        </p:nvSpPr>
        <p:spPr>
          <a:xfrm>
            <a:off x="3257911" y="1587863"/>
            <a:ext cx="8718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rPr>
              <a:t>Our consultation document proposes two options for change: </a:t>
            </a:r>
            <a:endParaRPr lang="en-US" sz="2400" b="1">
              <a:solidFill>
                <a:srgbClr val="000000"/>
              </a:solidFill>
              <a:cs typeface="Calibri"/>
            </a:endParaRPr>
          </a:p>
        </p:txBody>
      </p:sp>
      <p:sp>
        <p:nvSpPr>
          <p:cNvPr id="3" name="TextBox 2">
            <a:extLst>
              <a:ext uri="{FF2B5EF4-FFF2-40B4-BE49-F238E27FC236}">
                <a16:creationId xmlns:a16="http://schemas.microsoft.com/office/drawing/2014/main" id="{C2E4F824-750C-FB98-C455-AF97E427606D}"/>
              </a:ext>
            </a:extLst>
          </p:cNvPr>
          <p:cNvSpPr txBox="1"/>
          <p:nvPr/>
        </p:nvSpPr>
        <p:spPr>
          <a:xfrm>
            <a:off x="3257911" y="5581203"/>
            <a:ext cx="8740588"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5" name="TextBox 4">
            <a:extLst>
              <a:ext uri="{FF2B5EF4-FFF2-40B4-BE49-F238E27FC236}">
                <a16:creationId xmlns:a16="http://schemas.microsoft.com/office/drawing/2014/main" id="{B31BD51D-DF97-1BD8-C590-5168B714C30E}"/>
              </a:ext>
            </a:extLst>
          </p:cNvPr>
          <p:cNvSpPr txBox="1"/>
          <p:nvPr/>
        </p:nvSpPr>
        <p:spPr>
          <a:xfrm>
            <a:off x="3244296" y="5592950"/>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7" name="Table 6">
            <a:extLst>
              <a:ext uri="{FF2B5EF4-FFF2-40B4-BE49-F238E27FC236}">
                <a16:creationId xmlns:a16="http://schemas.microsoft.com/office/drawing/2014/main" id="{F8848CDD-1A26-C394-7E39-980BC7981C0B}"/>
              </a:ext>
            </a:extLst>
          </p:cNvPr>
          <p:cNvGraphicFramePr>
            <a:graphicFrameLocks noGrp="1"/>
          </p:cNvGraphicFramePr>
          <p:nvPr>
            <p:extLst>
              <p:ext uri="{D42A27DB-BD31-4B8C-83A1-F6EECF244321}">
                <p14:modId xmlns:p14="http://schemas.microsoft.com/office/powerpoint/2010/main" val="2110914290"/>
              </p:ext>
            </p:extLst>
          </p:nvPr>
        </p:nvGraphicFramePr>
        <p:xfrm>
          <a:off x="3244296" y="5826353"/>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19" name="Graphic 18" descr="User outline">
            <a:extLst>
              <a:ext uri="{FF2B5EF4-FFF2-40B4-BE49-F238E27FC236}">
                <a16:creationId xmlns:a16="http://schemas.microsoft.com/office/drawing/2014/main" id="{2952953F-81F7-67D5-6C05-98D1DD8B1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7666" y="2788303"/>
            <a:ext cx="914400" cy="914400"/>
          </a:xfrm>
          <a:prstGeom prst="rect">
            <a:avLst/>
          </a:prstGeom>
        </p:spPr>
      </p:pic>
      <p:pic>
        <p:nvPicPr>
          <p:cNvPr id="23" name="Graphic 22" descr="Clipboard Checked with solid fill">
            <a:extLst>
              <a:ext uri="{FF2B5EF4-FFF2-40B4-BE49-F238E27FC236}">
                <a16:creationId xmlns:a16="http://schemas.microsoft.com/office/drawing/2014/main" id="{2F435A74-4C98-E13D-E199-B3FB241E0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8731" y="2853843"/>
            <a:ext cx="914400" cy="914400"/>
          </a:xfrm>
          <a:prstGeom prst="rect">
            <a:avLst/>
          </a:prstGeom>
        </p:spPr>
      </p:pic>
    </p:spTree>
    <p:extLst>
      <p:ext uri="{BB962C8B-B14F-4D97-AF65-F5344CB8AC3E}">
        <p14:creationId xmlns:p14="http://schemas.microsoft.com/office/powerpoint/2010/main" val="118260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698D7-352D-4F07-8EA8-F65AD94695BC}"/>
              </a:ext>
            </a:extLst>
          </p:cNvPr>
          <p:cNvSpPr txBox="1"/>
          <p:nvPr/>
        </p:nvSpPr>
        <p:spPr>
          <a:xfrm>
            <a:off x="3331431" y="1646669"/>
            <a:ext cx="8552521" cy="3348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0" y="7728"/>
            <a:ext cx="3174181" cy="6625883"/>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1" y="15458"/>
            <a:ext cx="3151207" cy="6610425"/>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E5DA3B-B54F-674A-B12D-8915953CF42E}"/>
              </a:ext>
            </a:extLst>
          </p:cNvPr>
          <p:cNvSpPr txBox="1"/>
          <p:nvPr/>
        </p:nvSpPr>
        <p:spPr>
          <a:xfrm>
            <a:off x="29768" y="602408"/>
            <a:ext cx="3056268"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endParaRPr lang="en-US" sz="1600">
              <a:solidFill>
                <a:schemeClr val="bg1"/>
              </a:solidFill>
              <a:latin typeface="Arial" panose="020B0604020202020204" pitchFamily="34" charset="0"/>
              <a:cs typeface="Arial" panose="020B0604020202020204" pitchFamily="34" charset="0"/>
            </a:endParaRPr>
          </a:p>
          <a:p>
            <a:r>
              <a:rPr lang="en-NZ" sz="1600">
                <a:solidFill>
                  <a:schemeClr val="bg1"/>
                </a:solidFill>
                <a:latin typeface="Arial"/>
                <a:cs typeface="Arial"/>
              </a:rPr>
              <a:t>The current requirements for the security classification of prisoners does not fully account for the nature of the threat posed by a small minority of prisoners. </a:t>
            </a:r>
            <a:r>
              <a:rPr lang="en-US" sz="1600">
                <a:solidFill>
                  <a:schemeClr val="bg1"/>
                </a:solidFill>
                <a:latin typeface="Arial"/>
                <a:cs typeface="Arial"/>
              </a:rPr>
              <a:t>The environment in which these prisoners are managed means there is very little ability to engage in violence or other </a:t>
            </a:r>
            <a:r>
              <a:rPr lang="en-US" sz="1600" err="1">
                <a:solidFill>
                  <a:schemeClr val="bg1"/>
                </a:solidFill>
                <a:latin typeface="Arial"/>
                <a:cs typeface="Arial"/>
              </a:rPr>
              <a:t>behaviours</a:t>
            </a:r>
            <a:r>
              <a:rPr lang="en-US" sz="1600">
                <a:solidFill>
                  <a:schemeClr val="bg1"/>
                </a:solidFill>
                <a:latin typeface="Arial"/>
                <a:cs typeface="Arial"/>
              </a:rPr>
              <a:t> that would inform what their security classification should be. </a:t>
            </a:r>
            <a:endParaRPr lang="en-NZ" sz="1600">
              <a:solidFill>
                <a:schemeClr val="bg1"/>
              </a:solidFill>
              <a:latin typeface="Arial"/>
              <a:cs typeface="Arial"/>
            </a:endParaRPr>
          </a:p>
          <a:p>
            <a:endParaRPr lang="en-US" sz="1600" b="1">
              <a:solidFill>
                <a:schemeClr val="bg1"/>
              </a:solidFill>
              <a:latin typeface="Arial"/>
              <a:cs typeface="Arial"/>
            </a:endParaRPr>
          </a:p>
          <a:p>
            <a:endParaRPr lang="en-US" sz="1600" b="1">
              <a:solidFill>
                <a:schemeClr val="bg1"/>
              </a:solidFill>
              <a:latin typeface="Arial"/>
              <a:cs typeface="Arial"/>
            </a:endParaRPr>
          </a:p>
          <a:p>
            <a:r>
              <a:rPr lang="en-US" sz="1600" b="1">
                <a:solidFill>
                  <a:schemeClr val="bg1"/>
                </a:solidFill>
                <a:latin typeface="Arial"/>
                <a:cs typeface="Arial"/>
              </a:rPr>
              <a:t>Goal</a:t>
            </a:r>
          </a:p>
          <a:p>
            <a:r>
              <a:rPr lang="en-US" sz="1600">
                <a:solidFill>
                  <a:schemeClr val="bg1"/>
                </a:solidFill>
                <a:latin typeface="Arial"/>
                <a:cs typeface="Arial"/>
              </a:rPr>
              <a:t>We want to ensure that the security classification framework properly </a:t>
            </a:r>
            <a:r>
              <a:rPr lang="en-US" sz="1600" err="1">
                <a:solidFill>
                  <a:schemeClr val="bg1"/>
                </a:solidFill>
                <a:latin typeface="Arial"/>
                <a:cs typeface="Arial"/>
              </a:rPr>
              <a:t>recognises</a:t>
            </a:r>
            <a:r>
              <a:rPr lang="en-US" sz="1600">
                <a:solidFill>
                  <a:schemeClr val="bg1"/>
                </a:solidFill>
                <a:latin typeface="Arial"/>
                <a:cs typeface="Arial"/>
              </a:rPr>
              <a:t> the increasingly complex risks posed by extreme threat prisoners.</a:t>
            </a: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371191" y="344180"/>
            <a:ext cx="5367658" cy="892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dirty="0">
                <a:solidFill>
                  <a:schemeClr val="tx1"/>
                </a:solidFill>
                <a:latin typeface="Arial Nova" panose="020B0504020202020204" pitchFamily="34" charset="0"/>
              </a:rPr>
              <a:t>2a: Security classification framework for extreme threat prisoners that fully accounts for enduring risk </a:t>
            </a:r>
          </a:p>
        </p:txBody>
      </p:sp>
      <p:sp>
        <p:nvSpPr>
          <p:cNvPr id="35" name="TextBox 34">
            <a:extLst>
              <a:ext uri="{FF2B5EF4-FFF2-40B4-BE49-F238E27FC236}">
                <a16:creationId xmlns:a16="http://schemas.microsoft.com/office/drawing/2014/main" id="{0F643B71-E249-44CB-9285-824CDFB0FA63}"/>
              </a:ext>
            </a:extLst>
          </p:cNvPr>
          <p:cNvSpPr txBox="1"/>
          <p:nvPr/>
        </p:nvSpPr>
        <p:spPr>
          <a:xfrm>
            <a:off x="3671458" y="3238170"/>
            <a:ext cx="222369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1. Amend the security classification framework so extreme threat prisoners </a:t>
            </a:r>
            <a:r>
              <a:rPr lang="en-NZ" sz="1600" b="1">
                <a:ea typeface="+mn-lt"/>
                <a:cs typeface="+mn-lt"/>
              </a:rPr>
              <a:t>can only be classified as high or maximum security </a:t>
            </a:r>
          </a:p>
          <a:p>
            <a:endParaRPr lang="en-US" sz="1600">
              <a:ea typeface="+mn-lt"/>
              <a:cs typeface="+mn-lt"/>
            </a:endParaRPr>
          </a:p>
        </p:txBody>
      </p:sp>
      <p:sp>
        <p:nvSpPr>
          <p:cNvPr id="36" name="TextBox 35">
            <a:extLst>
              <a:ext uri="{FF2B5EF4-FFF2-40B4-BE49-F238E27FC236}">
                <a16:creationId xmlns:a16="http://schemas.microsoft.com/office/drawing/2014/main" id="{042FCE23-1DA0-48BD-B090-A1ED419D7214}"/>
              </a:ext>
            </a:extLst>
          </p:cNvPr>
          <p:cNvSpPr txBox="1"/>
          <p:nvPr/>
        </p:nvSpPr>
        <p:spPr>
          <a:xfrm>
            <a:off x="3450710" y="1860752"/>
            <a:ext cx="84730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three options for change: </a:t>
            </a:r>
          </a:p>
        </p:txBody>
      </p:sp>
      <p:sp>
        <p:nvSpPr>
          <p:cNvPr id="3" name="TextBox 2">
            <a:extLst>
              <a:ext uri="{FF2B5EF4-FFF2-40B4-BE49-F238E27FC236}">
                <a16:creationId xmlns:a16="http://schemas.microsoft.com/office/drawing/2014/main" id="{07D703CF-A2A0-F2B9-3182-82B240D70522}"/>
              </a:ext>
            </a:extLst>
          </p:cNvPr>
          <p:cNvSpPr txBox="1"/>
          <p:nvPr/>
        </p:nvSpPr>
        <p:spPr>
          <a:xfrm>
            <a:off x="6631715" y="3222227"/>
            <a:ext cx="195173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ea typeface="+mn-lt"/>
                <a:cs typeface="+mn-lt"/>
              </a:rPr>
              <a:t>2. Create </a:t>
            </a:r>
            <a:r>
              <a:rPr lang="en-NZ" sz="1600" b="1">
                <a:ea typeface="+mn-lt"/>
                <a:cs typeface="+mn-lt"/>
              </a:rPr>
              <a:t>a new security classification </a:t>
            </a:r>
            <a:r>
              <a:rPr lang="en-NZ" sz="1600">
                <a:ea typeface="+mn-lt"/>
                <a:cs typeface="+mn-lt"/>
              </a:rPr>
              <a:t>for extreme threat prisoners</a:t>
            </a:r>
            <a:endParaRPr lang="en-US" sz="1600">
              <a:ea typeface="+mn-lt"/>
              <a:cs typeface="+mn-lt"/>
            </a:endParaRPr>
          </a:p>
        </p:txBody>
      </p:sp>
      <p:sp>
        <p:nvSpPr>
          <p:cNvPr id="4" name="TextBox 3">
            <a:extLst>
              <a:ext uri="{FF2B5EF4-FFF2-40B4-BE49-F238E27FC236}">
                <a16:creationId xmlns:a16="http://schemas.microsoft.com/office/drawing/2014/main" id="{B96067CD-2115-EDE9-5AF0-7BDD16A6479B}"/>
              </a:ext>
            </a:extLst>
          </p:cNvPr>
          <p:cNvSpPr txBox="1"/>
          <p:nvPr/>
        </p:nvSpPr>
        <p:spPr>
          <a:xfrm>
            <a:off x="9073148" y="2976005"/>
            <a:ext cx="21341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sz="1600" b="1">
              <a:ea typeface="+mn-lt"/>
              <a:cs typeface="+mn-lt"/>
            </a:endParaRPr>
          </a:p>
          <a:p>
            <a:r>
              <a:rPr lang="en-NZ" sz="1600">
                <a:ea typeface="+mn-lt"/>
                <a:cs typeface="+mn-lt"/>
              </a:rPr>
              <a:t>3. Amend the legislation relating to security classifications </a:t>
            </a:r>
            <a:r>
              <a:rPr lang="en-NZ" sz="1600" b="1">
                <a:ea typeface="+mn-lt"/>
                <a:cs typeface="+mn-lt"/>
              </a:rPr>
              <a:t>to take into account different types of risk</a:t>
            </a:r>
            <a:endParaRPr lang="en-US" sz="1600" b="1">
              <a:ea typeface="+mn-lt"/>
              <a:cs typeface="+mn-lt"/>
            </a:endParaRPr>
          </a:p>
        </p:txBody>
      </p:sp>
      <p:sp>
        <p:nvSpPr>
          <p:cNvPr id="10" name="Oval 9">
            <a:extLst>
              <a:ext uri="{FF2B5EF4-FFF2-40B4-BE49-F238E27FC236}">
                <a16:creationId xmlns:a16="http://schemas.microsoft.com/office/drawing/2014/main" id="{A54579BB-9CAE-3D84-D1F1-67DCC19C5C88}"/>
              </a:ext>
            </a:extLst>
          </p:cNvPr>
          <p:cNvSpPr/>
          <p:nvPr/>
        </p:nvSpPr>
        <p:spPr>
          <a:xfrm>
            <a:off x="6860339" y="2376392"/>
            <a:ext cx="891585" cy="8500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a:p>
            <a:pPr algn="ctr"/>
            <a:endParaRPr lang="en-US" sz="2000" b="1">
              <a:cs typeface="Calibri"/>
            </a:endParaRPr>
          </a:p>
        </p:txBody>
      </p:sp>
      <p:sp>
        <p:nvSpPr>
          <p:cNvPr id="11" name="Oval 10">
            <a:extLst>
              <a:ext uri="{FF2B5EF4-FFF2-40B4-BE49-F238E27FC236}">
                <a16:creationId xmlns:a16="http://schemas.microsoft.com/office/drawing/2014/main" id="{670502E7-E2CC-FD3F-DAF2-F69F6F5BA4CC}"/>
              </a:ext>
            </a:extLst>
          </p:cNvPr>
          <p:cNvSpPr/>
          <p:nvPr/>
        </p:nvSpPr>
        <p:spPr>
          <a:xfrm>
            <a:off x="9331020" y="2381551"/>
            <a:ext cx="891585" cy="8500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a:p>
            <a:pPr algn="ctr"/>
            <a:endParaRPr lang="en-US" sz="2000" b="1">
              <a:cs typeface="Calibri"/>
            </a:endParaRPr>
          </a:p>
        </p:txBody>
      </p:sp>
      <p:sp>
        <p:nvSpPr>
          <p:cNvPr id="13" name="Oval 12">
            <a:extLst>
              <a:ext uri="{FF2B5EF4-FFF2-40B4-BE49-F238E27FC236}">
                <a16:creationId xmlns:a16="http://schemas.microsoft.com/office/drawing/2014/main" id="{2B3D0150-DC79-B51F-D484-84ABA6FD4944}"/>
              </a:ext>
            </a:extLst>
          </p:cNvPr>
          <p:cNvSpPr/>
          <p:nvPr/>
        </p:nvSpPr>
        <p:spPr>
          <a:xfrm>
            <a:off x="4105442" y="2376392"/>
            <a:ext cx="917148" cy="8500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a:p>
            <a:pPr algn="ctr"/>
            <a:endParaRPr lang="en-US" sz="2000" b="1">
              <a:cs typeface="Calibri"/>
            </a:endParaRPr>
          </a:p>
        </p:txBody>
      </p:sp>
      <p:sp>
        <p:nvSpPr>
          <p:cNvPr id="16" name="TextBox 15">
            <a:extLst>
              <a:ext uri="{FF2B5EF4-FFF2-40B4-BE49-F238E27FC236}">
                <a16:creationId xmlns:a16="http://schemas.microsoft.com/office/drawing/2014/main" id="{866CBFEE-90D2-13F4-D4B5-D4BC647CEFD2}"/>
              </a:ext>
            </a:extLst>
          </p:cNvPr>
          <p:cNvSpPr txBox="1"/>
          <p:nvPr/>
        </p:nvSpPr>
        <p:spPr>
          <a:xfrm>
            <a:off x="3318628" y="5338909"/>
            <a:ext cx="8740588"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19" name="TextBox 18">
            <a:extLst>
              <a:ext uri="{FF2B5EF4-FFF2-40B4-BE49-F238E27FC236}">
                <a16:creationId xmlns:a16="http://schemas.microsoft.com/office/drawing/2014/main" id="{C9D0BFC9-9E9E-6393-E974-E7AA56704916}"/>
              </a:ext>
            </a:extLst>
          </p:cNvPr>
          <p:cNvSpPr txBox="1"/>
          <p:nvPr/>
        </p:nvSpPr>
        <p:spPr>
          <a:xfrm>
            <a:off x="3305013" y="5350656"/>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20" name="Table 19">
            <a:extLst>
              <a:ext uri="{FF2B5EF4-FFF2-40B4-BE49-F238E27FC236}">
                <a16:creationId xmlns:a16="http://schemas.microsoft.com/office/drawing/2014/main" id="{5DA312A7-A4DF-8C7C-C450-770DEABBD51A}"/>
              </a:ext>
            </a:extLst>
          </p:cNvPr>
          <p:cNvGraphicFramePr>
            <a:graphicFrameLocks noGrp="1"/>
          </p:cNvGraphicFramePr>
          <p:nvPr>
            <p:extLst>
              <p:ext uri="{D42A27DB-BD31-4B8C-83A1-F6EECF244321}">
                <p14:modId xmlns:p14="http://schemas.microsoft.com/office/powerpoint/2010/main" val="1725146560"/>
              </p:ext>
            </p:extLst>
          </p:nvPr>
        </p:nvGraphicFramePr>
        <p:xfrm>
          <a:off x="3305013" y="5584059"/>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7" name="Graphic 6" descr="Clipboard Partially Checked with solid fill">
            <a:extLst>
              <a:ext uri="{FF2B5EF4-FFF2-40B4-BE49-F238E27FC236}">
                <a16:creationId xmlns:a16="http://schemas.microsoft.com/office/drawing/2014/main" id="{00787650-40A9-1C87-9547-A6AF9C11DF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4651" y="2475743"/>
            <a:ext cx="662959" cy="662959"/>
          </a:xfrm>
          <a:prstGeom prst="rect">
            <a:avLst/>
          </a:prstGeom>
        </p:spPr>
      </p:pic>
      <p:pic>
        <p:nvPicPr>
          <p:cNvPr id="15" name="Graphic 14" descr="Management with solid fill">
            <a:extLst>
              <a:ext uri="{FF2B5EF4-FFF2-40B4-BE49-F238E27FC236}">
                <a16:creationId xmlns:a16="http://schemas.microsoft.com/office/drawing/2014/main" id="{860DC0B6-58B1-4CD8-D1AD-1EACA617C5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75893" y="2391682"/>
            <a:ext cx="761432" cy="761432"/>
          </a:xfrm>
          <a:prstGeom prst="rect">
            <a:avLst/>
          </a:prstGeom>
        </p:spPr>
      </p:pic>
      <p:pic>
        <p:nvPicPr>
          <p:cNvPr id="18" name="Graphic 17" descr="Connections with solid fill">
            <a:extLst>
              <a:ext uri="{FF2B5EF4-FFF2-40B4-BE49-F238E27FC236}">
                <a16:creationId xmlns:a16="http://schemas.microsoft.com/office/drawing/2014/main" id="{011B37E7-75BC-1F6D-4B84-5B38E86110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6350" y="2475743"/>
            <a:ext cx="700923" cy="700923"/>
          </a:xfrm>
          <a:prstGeom prst="rect">
            <a:avLst/>
          </a:prstGeom>
        </p:spPr>
      </p:pic>
    </p:spTree>
    <p:extLst>
      <p:ext uri="{BB962C8B-B14F-4D97-AF65-F5344CB8AC3E}">
        <p14:creationId xmlns:p14="http://schemas.microsoft.com/office/powerpoint/2010/main" val="7346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E9CF9-9B97-41AA-B254-90910550FD5C}"/>
              </a:ext>
            </a:extLst>
          </p:cNvPr>
          <p:cNvSpPr txBox="1"/>
          <p:nvPr/>
        </p:nvSpPr>
        <p:spPr>
          <a:xfrm>
            <a:off x="3238977" y="1612232"/>
            <a:ext cx="8669147" cy="2736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3166"/>
          <a:stretch/>
        </p:blipFill>
        <p:spPr>
          <a:xfrm>
            <a:off x="-22973" y="0"/>
            <a:ext cx="3174181" cy="6625883"/>
          </a:xfrm>
          <a:prstGeom prst="rect">
            <a:avLst/>
          </a:prstGeom>
        </p:spPr>
      </p:pic>
      <p:sp>
        <p:nvSpPr>
          <p:cNvPr id="9" name="TextBox 8">
            <a:extLst>
              <a:ext uri="{FF2B5EF4-FFF2-40B4-BE49-F238E27FC236}">
                <a16:creationId xmlns:a16="http://schemas.microsoft.com/office/drawing/2014/main" id="{9AE5DA3B-B54F-674A-B12D-8915953CF42E}"/>
              </a:ext>
            </a:extLst>
          </p:cNvPr>
          <p:cNvSpPr txBox="1"/>
          <p:nvPr/>
        </p:nvSpPr>
        <p:spPr>
          <a:xfrm>
            <a:off x="78566" y="187142"/>
            <a:ext cx="3056268"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p>
          <a:p>
            <a:r>
              <a:rPr lang="en-US" sz="1600">
                <a:solidFill>
                  <a:schemeClr val="bg1"/>
                </a:solidFill>
                <a:latin typeface="Arial" panose="020B0604020202020204" pitchFamily="34" charset="0"/>
                <a:cs typeface="Arial" panose="020B0604020202020204" pitchFamily="34" charset="0"/>
              </a:rPr>
              <a:t>As with the security classification requirements that are set in legislation, the current segregation requirements </a:t>
            </a:r>
            <a:r>
              <a:rPr lang="en-NZ" sz="1600">
                <a:solidFill>
                  <a:schemeClr val="bg1"/>
                </a:solidFill>
                <a:latin typeface="Arial" panose="020B0604020202020204" pitchFamily="34" charset="0"/>
                <a:cs typeface="Arial" panose="020B0604020202020204" pitchFamily="34" charset="0"/>
              </a:rPr>
              <a:t>for prisoners does not adequately respond to all of the threats posed by a small minority of prisoners. Currently, the segregation framework does not acknowledge that extreme threat prisoners are likely to spend long periods of time on segregation, with a limited likelihood of changing the enduring risk they pose, and that risk is critical to them qualifying for segregation. </a:t>
            </a:r>
          </a:p>
          <a:p>
            <a:endParaRPr lang="en-NZ" sz="1600">
              <a:solidFill>
                <a:schemeClr val="bg1"/>
              </a:solidFill>
              <a:latin typeface="Arial"/>
              <a:cs typeface="Arial"/>
            </a:endParaRPr>
          </a:p>
          <a:p>
            <a:endParaRPr lang="en-NZ" sz="1600" b="1">
              <a:solidFill>
                <a:schemeClr val="bg1"/>
              </a:solidFill>
              <a:latin typeface="Arial"/>
              <a:cs typeface="Arial"/>
            </a:endParaRPr>
          </a:p>
          <a:p>
            <a:r>
              <a:rPr lang="en-NZ" sz="1600" b="1">
                <a:solidFill>
                  <a:schemeClr val="bg1"/>
                </a:solidFill>
                <a:latin typeface="Arial"/>
                <a:cs typeface="Arial"/>
              </a:rPr>
              <a:t>Goal</a:t>
            </a:r>
          </a:p>
          <a:p>
            <a:r>
              <a:rPr lang="en-NZ" sz="1600">
                <a:solidFill>
                  <a:schemeClr val="bg1"/>
                </a:solidFill>
                <a:latin typeface="Arial"/>
                <a:cs typeface="Arial"/>
              </a:rPr>
              <a:t>We want to ensure segregation powers adequately align with the threat posed by extreme threat prisoners.</a:t>
            </a:r>
            <a:endParaRPr lang="en-US" sz="1600" b="1">
              <a:solidFill>
                <a:schemeClr val="bg1"/>
              </a:solidFill>
              <a:latin typeface="Arial"/>
              <a:cs typeface="Arial"/>
            </a:endParaRPr>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238977" y="342470"/>
            <a:ext cx="5652490" cy="1269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7000"/>
              </a:lnSpc>
              <a:spcBef>
                <a:spcPts val="1200"/>
              </a:spcBef>
            </a:pPr>
            <a:r>
              <a:rPr lang="en-NZ" sz="1800" b="1" kern="0">
                <a:solidFill>
                  <a:schemeClr val="tx1"/>
                </a:solidFill>
                <a:effectLst/>
                <a:latin typeface="Arial Nova" panose="020B0504020202020204" pitchFamily="34" charset="0"/>
                <a:ea typeface="Yu Gothic Light" panose="020B0300000000000000" pitchFamily="34" charset="-128"/>
                <a:cs typeface="Arial" panose="020B0604020202020204" pitchFamily="34" charset="0"/>
              </a:rPr>
              <a:t>2b: Segregation framework for extreme threat prisoners that responds to enduring risk and fact of long-term segregation</a:t>
            </a:r>
            <a:endParaRPr lang="en-NZ" sz="1800" b="1" kern="0">
              <a:solidFill>
                <a:schemeClr val="tx1"/>
              </a:solidFill>
              <a:effectLst/>
              <a:latin typeface="Arial Nova" panose="020B0504020202020204" pitchFamily="34" charset="0"/>
              <a:ea typeface="Yu Gothic Light" panose="020B0300000000000000" pitchFamily="34" charset="-128"/>
              <a:cs typeface="Times New Roman" panose="02020603050405020304" pitchFamily="18" charset="0"/>
            </a:endParaRPr>
          </a:p>
        </p:txBody>
      </p:sp>
      <p:sp>
        <p:nvSpPr>
          <p:cNvPr id="35" name="TextBox 34">
            <a:extLst>
              <a:ext uri="{FF2B5EF4-FFF2-40B4-BE49-F238E27FC236}">
                <a16:creationId xmlns:a16="http://schemas.microsoft.com/office/drawing/2014/main" id="{0F643B71-E249-44CB-9285-824CDFB0FA63}"/>
              </a:ext>
            </a:extLst>
          </p:cNvPr>
          <p:cNvSpPr txBox="1"/>
          <p:nvPr/>
        </p:nvSpPr>
        <p:spPr>
          <a:xfrm>
            <a:off x="4649258" y="2233857"/>
            <a:ext cx="24384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r>
              <a:rPr lang="en-NZ" sz="1600">
                <a:ea typeface="Calibri" panose="020F0502020204030204" pitchFamily="34" charset="0"/>
                <a:cs typeface="Arial" panose="020B0604020202020204" pitchFamily="34" charset="0"/>
              </a:rPr>
              <a:t>1. Decisions regarding segregation be made by the same body that designates extreme threat prisoners</a:t>
            </a:r>
            <a:endParaRPr lang="en-US" sz="1400" b="1">
              <a:ea typeface="+mn-lt"/>
              <a:cs typeface="+mn-lt"/>
            </a:endParaRPr>
          </a:p>
        </p:txBody>
      </p:sp>
      <p:sp>
        <p:nvSpPr>
          <p:cNvPr id="36" name="TextBox 35">
            <a:extLst>
              <a:ext uri="{FF2B5EF4-FFF2-40B4-BE49-F238E27FC236}">
                <a16:creationId xmlns:a16="http://schemas.microsoft.com/office/drawing/2014/main" id="{042FCE23-1DA0-48BD-B090-A1ED419D7214}"/>
              </a:ext>
            </a:extLst>
          </p:cNvPr>
          <p:cNvSpPr txBox="1"/>
          <p:nvPr/>
        </p:nvSpPr>
        <p:spPr>
          <a:xfrm>
            <a:off x="3263396" y="1667095"/>
            <a:ext cx="85966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two options for change: </a:t>
            </a:r>
          </a:p>
        </p:txBody>
      </p:sp>
      <p:sp>
        <p:nvSpPr>
          <p:cNvPr id="37" name="TextBox 36">
            <a:extLst>
              <a:ext uri="{FF2B5EF4-FFF2-40B4-BE49-F238E27FC236}">
                <a16:creationId xmlns:a16="http://schemas.microsoft.com/office/drawing/2014/main" id="{95AA58E3-495F-4F8A-9D0C-E7320E6660EF}"/>
              </a:ext>
            </a:extLst>
          </p:cNvPr>
          <p:cNvSpPr txBox="1"/>
          <p:nvPr/>
        </p:nvSpPr>
        <p:spPr>
          <a:xfrm>
            <a:off x="9075120" y="2336378"/>
            <a:ext cx="278496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r>
              <a:rPr lang="en-NZ" sz="1600">
                <a:ea typeface="+mn-lt"/>
                <a:cs typeface="+mn-lt"/>
              </a:rPr>
              <a:t>2. Visiting Justices provide oversight but with bespoke or longer review periods and additional powers</a:t>
            </a:r>
            <a:endParaRPr lang="en-US" sz="1600" b="1">
              <a:ea typeface="+mn-lt"/>
              <a:cs typeface="+mn-lt"/>
            </a:endParaRPr>
          </a:p>
        </p:txBody>
      </p:sp>
      <p:sp>
        <p:nvSpPr>
          <p:cNvPr id="18" name="Oval 17">
            <a:extLst>
              <a:ext uri="{FF2B5EF4-FFF2-40B4-BE49-F238E27FC236}">
                <a16:creationId xmlns:a16="http://schemas.microsoft.com/office/drawing/2014/main" id="{02E4E419-FCC9-4544-9F91-41BAADAB26D7}"/>
              </a:ext>
            </a:extLst>
          </p:cNvPr>
          <p:cNvSpPr/>
          <p:nvPr/>
        </p:nvSpPr>
        <p:spPr>
          <a:xfrm>
            <a:off x="3364631" y="2393514"/>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grpSp>
        <p:nvGrpSpPr>
          <p:cNvPr id="20" name="Group 19">
            <a:extLst>
              <a:ext uri="{FF2B5EF4-FFF2-40B4-BE49-F238E27FC236}">
                <a16:creationId xmlns:a16="http://schemas.microsoft.com/office/drawing/2014/main" id="{6CA44B2C-2E21-4CD3-B276-474769ED47BF}"/>
              </a:ext>
            </a:extLst>
          </p:cNvPr>
          <p:cNvGrpSpPr/>
          <p:nvPr/>
        </p:nvGrpSpPr>
        <p:grpSpPr>
          <a:xfrm>
            <a:off x="3549745" y="2393513"/>
            <a:ext cx="5525375" cy="1284627"/>
            <a:chOff x="737545" y="2113385"/>
            <a:chExt cx="5525375" cy="1284627"/>
          </a:xfrm>
        </p:grpSpPr>
        <p:sp>
          <p:nvSpPr>
            <p:cNvPr id="21" name="Oval 20">
              <a:extLst>
                <a:ext uri="{FF2B5EF4-FFF2-40B4-BE49-F238E27FC236}">
                  <a16:creationId xmlns:a16="http://schemas.microsoft.com/office/drawing/2014/main" id="{D1711534-C64C-4082-965D-F63810CFB696}"/>
                </a:ext>
              </a:extLst>
            </p:cNvPr>
            <p:cNvSpPr/>
            <p:nvPr/>
          </p:nvSpPr>
          <p:spPr>
            <a:xfrm>
              <a:off x="4978293" y="2113385"/>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pic>
          <p:nvPicPr>
            <p:cNvPr id="22" name="Graphic 21" descr="Shield Tick with solid fill">
              <a:extLst>
                <a:ext uri="{FF2B5EF4-FFF2-40B4-BE49-F238E27FC236}">
                  <a16:creationId xmlns:a16="http://schemas.microsoft.com/office/drawing/2014/main" id="{16C4D398-F67B-4DBE-B028-77A091A747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545" y="2278043"/>
              <a:ext cx="914400" cy="914400"/>
            </a:xfrm>
            <a:prstGeom prst="rect">
              <a:avLst/>
            </a:prstGeom>
          </p:spPr>
        </p:pic>
      </p:grpSp>
      <p:pic>
        <p:nvPicPr>
          <p:cNvPr id="6" name="Graphic 5" descr="Clipboard with solid fill">
            <a:extLst>
              <a:ext uri="{FF2B5EF4-FFF2-40B4-BE49-F238E27FC236}">
                <a16:creationId xmlns:a16="http://schemas.microsoft.com/office/drawing/2014/main" id="{BA9DD26E-1DD8-62CD-6AAF-A5F672FFD6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5607" y="2540897"/>
            <a:ext cx="914400" cy="914400"/>
          </a:xfrm>
          <a:prstGeom prst="rect">
            <a:avLst/>
          </a:prstGeom>
        </p:spPr>
      </p:pic>
      <p:sp>
        <p:nvSpPr>
          <p:cNvPr id="7" name="TextBox 6">
            <a:extLst>
              <a:ext uri="{FF2B5EF4-FFF2-40B4-BE49-F238E27FC236}">
                <a16:creationId xmlns:a16="http://schemas.microsoft.com/office/drawing/2014/main" id="{05201738-EFBA-ECBD-E10A-BBC7A3A79496}"/>
              </a:ext>
            </a:extLst>
          </p:cNvPr>
          <p:cNvSpPr txBox="1"/>
          <p:nvPr/>
        </p:nvSpPr>
        <p:spPr>
          <a:xfrm>
            <a:off x="3277011" y="4957022"/>
            <a:ext cx="8740588"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10" name="TextBox 9">
            <a:extLst>
              <a:ext uri="{FF2B5EF4-FFF2-40B4-BE49-F238E27FC236}">
                <a16:creationId xmlns:a16="http://schemas.microsoft.com/office/drawing/2014/main" id="{0210292F-F2A8-D366-C07D-F5FEE7726CB3}"/>
              </a:ext>
            </a:extLst>
          </p:cNvPr>
          <p:cNvSpPr txBox="1"/>
          <p:nvPr/>
        </p:nvSpPr>
        <p:spPr>
          <a:xfrm>
            <a:off x="3263396" y="4968769"/>
            <a:ext cx="74774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11" name="Table 10">
            <a:extLst>
              <a:ext uri="{FF2B5EF4-FFF2-40B4-BE49-F238E27FC236}">
                <a16:creationId xmlns:a16="http://schemas.microsoft.com/office/drawing/2014/main" id="{B0B0CC35-E459-2170-B205-2CC9E0BA3805}"/>
              </a:ext>
            </a:extLst>
          </p:cNvPr>
          <p:cNvGraphicFramePr>
            <a:graphicFrameLocks noGrp="1"/>
          </p:cNvGraphicFramePr>
          <p:nvPr>
            <p:extLst>
              <p:ext uri="{D42A27DB-BD31-4B8C-83A1-F6EECF244321}">
                <p14:modId xmlns:p14="http://schemas.microsoft.com/office/powerpoint/2010/main" val="3721383613"/>
              </p:ext>
            </p:extLst>
          </p:nvPr>
        </p:nvGraphicFramePr>
        <p:xfrm>
          <a:off x="3263396" y="5202172"/>
          <a:ext cx="8127999" cy="6781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90940035"/>
                    </a:ext>
                  </a:extLst>
                </a:gridCol>
                <a:gridCol w="2709333">
                  <a:extLst>
                    <a:ext uri="{9D8B030D-6E8A-4147-A177-3AD203B41FA5}">
                      <a16:colId xmlns:a16="http://schemas.microsoft.com/office/drawing/2014/main" val="888202627"/>
                    </a:ext>
                  </a:extLst>
                </a:gridCol>
                <a:gridCol w="2709333">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spTree>
    <p:extLst>
      <p:ext uri="{BB962C8B-B14F-4D97-AF65-F5344CB8AC3E}">
        <p14:creationId xmlns:p14="http://schemas.microsoft.com/office/powerpoint/2010/main" val="420934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23A82-9FDF-402E-8782-F6E38978ED0D}"/>
              </a:ext>
            </a:extLst>
          </p:cNvPr>
          <p:cNvSpPr txBox="1"/>
          <p:nvPr/>
        </p:nvSpPr>
        <p:spPr>
          <a:xfrm>
            <a:off x="3242048" y="1513179"/>
            <a:ext cx="8629200" cy="2988000"/>
          </a:xfrm>
          <a:prstGeom prst="rect">
            <a:avLst/>
          </a:prstGeom>
          <a:solidFill>
            <a:srgbClr val="FCDCC4"/>
          </a:solidFill>
        </p:spPr>
        <p:txBody>
          <a:bodyPr wrap="square" rtlCol="0">
            <a:spAutoFit/>
          </a:bodyPr>
          <a:lstStyle/>
          <a:p>
            <a:endParaRPr lang="en-NZ"/>
          </a:p>
        </p:txBody>
      </p:sp>
      <p:pic>
        <p:nvPicPr>
          <p:cNvPr id="33" name="Picture 32" descr="A picture containing background pattern&#10;&#10;Description automatically generated">
            <a:extLst>
              <a:ext uri="{FF2B5EF4-FFF2-40B4-BE49-F238E27FC236}">
                <a16:creationId xmlns:a16="http://schemas.microsoft.com/office/drawing/2014/main" id="{2B50F4B5-B56F-6A40-8E2D-CA6B8CE7B871}"/>
              </a:ext>
            </a:extLst>
          </p:cNvPr>
          <p:cNvPicPr>
            <a:picLocks noChangeAspect="1"/>
          </p:cNvPicPr>
          <p:nvPr/>
        </p:nvPicPr>
        <p:blipFill rotWithShape="1">
          <a:blip r:embed="rId3">
            <a:extLst>
              <a:ext uri="{28A0092B-C50C-407E-A947-70E740481C1C}">
                <a14:useLocalDpi xmlns:a14="http://schemas.microsoft.com/office/drawing/2010/main" val="0"/>
              </a:ext>
            </a:extLst>
          </a:blip>
          <a:srcRect r="11398" b="15292"/>
          <a:stretch/>
        </p:blipFill>
        <p:spPr>
          <a:xfrm>
            <a:off x="-22958" y="-2"/>
            <a:ext cx="3143412" cy="6624000"/>
          </a:xfrm>
          <a:prstGeom prst="rect">
            <a:avLst/>
          </a:prstGeom>
        </p:spPr>
      </p:pic>
      <p:sp>
        <p:nvSpPr>
          <p:cNvPr id="32" name="Rectangle 31">
            <a:extLst>
              <a:ext uri="{FF2B5EF4-FFF2-40B4-BE49-F238E27FC236}">
                <a16:creationId xmlns:a16="http://schemas.microsoft.com/office/drawing/2014/main" id="{7CAC1F33-E398-3642-AB20-7A5F0B64714C}"/>
              </a:ext>
            </a:extLst>
          </p:cNvPr>
          <p:cNvSpPr/>
          <p:nvPr/>
        </p:nvSpPr>
        <p:spPr>
          <a:xfrm>
            <a:off x="-37062" y="-36002"/>
            <a:ext cx="3150000" cy="6696000"/>
          </a:xfrm>
          <a:prstGeom prst="rect">
            <a:avLst/>
          </a:prstGeom>
          <a:solidFill>
            <a:srgbClr val="20556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AED24A8-7A89-45D3-AB80-171E2C719CDD}"/>
              </a:ext>
            </a:extLst>
          </p:cNvPr>
          <p:cNvSpPr txBox="1">
            <a:spLocks/>
          </p:cNvSpPr>
          <p:nvPr/>
        </p:nvSpPr>
        <p:spPr>
          <a:xfrm>
            <a:off x="3135074" y="264074"/>
            <a:ext cx="5750137" cy="892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nSpc>
                <a:spcPct val="100000"/>
              </a:lnSpc>
            </a:pPr>
            <a:r>
              <a:rPr lang="en-NZ" sz="1800">
                <a:solidFill>
                  <a:schemeClr val="tx1"/>
                </a:solidFill>
                <a:latin typeface="Arial Nova" panose="020B0504020202020204" pitchFamily="34" charset="0"/>
              </a:rPr>
              <a:t>2c: Clarity about what constitutes ‘meaningful human contact’ to mitigate against solitary confinement</a:t>
            </a:r>
          </a:p>
        </p:txBody>
      </p:sp>
      <p:sp>
        <p:nvSpPr>
          <p:cNvPr id="37" name="TextBox 36">
            <a:extLst>
              <a:ext uri="{FF2B5EF4-FFF2-40B4-BE49-F238E27FC236}">
                <a16:creationId xmlns:a16="http://schemas.microsoft.com/office/drawing/2014/main" id="{4522427B-011A-4E97-BF04-F99D64922D96}"/>
              </a:ext>
            </a:extLst>
          </p:cNvPr>
          <p:cNvSpPr txBox="1"/>
          <p:nvPr/>
        </p:nvSpPr>
        <p:spPr>
          <a:xfrm>
            <a:off x="126278" y="101379"/>
            <a:ext cx="290085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panose="020B0604020202020204" pitchFamily="34" charset="0"/>
                <a:cs typeface="Arial" panose="020B0604020202020204" pitchFamily="34" charset="0"/>
              </a:rPr>
              <a:t>Problem</a:t>
            </a:r>
          </a:p>
          <a:p>
            <a:r>
              <a:rPr lang="en-US" sz="1600">
                <a:solidFill>
                  <a:schemeClr val="bg1"/>
                </a:solidFill>
                <a:latin typeface="Arial" panose="020B0604020202020204" pitchFamily="34" charset="0"/>
                <a:cs typeface="Arial" panose="020B0604020202020204" pitchFamily="34" charset="0"/>
              </a:rPr>
              <a:t>Ensuring that prisoners have meaningful human contact is a way to for Corrections staff to prevent prisoners who are segregated from experiencing solitary confinement. However, it is not defined in New Zealand law, which means there can be confusion about what it means. </a:t>
            </a:r>
          </a:p>
          <a:p>
            <a:endParaRPr lang="en-US" sz="1600">
              <a:solidFill>
                <a:schemeClr val="bg1"/>
              </a:solidFill>
              <a:latin typeface="Arial" panose="020B0604020202020204" pitchFamily="34" charset="0"/>
              <a:cs typeface="Arial" panose="020B0604020202020204" pitchFamily="34" charset="0"/>
            </a:endParaRPr>
          </a:p>
          <a:p>
            <a:r>
              <a:rPr lang="en-US" sz="1600" b="1">
                <a:solidFill>
                  <a:schemeClr val="bg1"/>
                </a:solidFill>
                <a:latin typeface="Arial" panose="020B0604020202020204" pitchFamily="34" charset="0"/>
                <a:cs typeface="Arial" panose="020B0604020202020204" pitchFamily="34" charset="0"/>
              </a:rPr>
              <a:t>Goal</a:t>
            </a:r>
          </a:p>
          <a:p>
            <a:r>
              <a:rPr lang="en-US" sz="1600">
                <a:solidFill>
                  <a:schemeClr val="bg1"/>
                </a:solidFill>
                <a:latin typeface="Arial" panose="020B0604020202020204" pitchFamily="34" charset="0"/>
                <a:cs typeface="Arial" panose="020B0604020202020204" pitchFamily="34" charset="0"/>
              </a:rPr>
              <a:t>We want to ensure that the effects of long-term segregation are mitigated by providing opportunities for meaningful human contact to occur. </a:t>
            </a:r>
          </a:p>
        </p:txBody>
      </p:sp>
      <p:sp>
        <p:nvSpPr>
          <p:cNvPr id="49" name="TextBox 48">
            <a:extLst>
              <a:ext uri="{FF2B5EF4-FFF2-40B4-BE49-F238E27FC236}">
                <a16:creationId xmlns:a16="http://schemas.microsoft.com/office/drawing/2014/main" id="{085AA483-2B98-4A25-B990-842ECE0E21E1}"/>
              </a:ext>
            </a:extLst>
          </p:cNvPr>
          <p:cNvSpPr txBox="1"/>
          <p:nvPr/>
        </p:nvSpPr>
        <p:spPr>
          <a:xfrm>
            <a:off x="4835106" y="2567575"/>
            <a:ext cx="252178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1. Define meaningful human contact for </a:t>
            </a:r>
            <a:r>
              <a:rPr lang="en-NZ" sz="1600" b="1"/>
              <a:t>all prisoners</a:t>
            </a:r>
          </a:p>
          <a:p>
            <a:endParaRPr lang="en-NZ" sz="1400" b="1"/>
          </a:p>
        </p:txBody>
      </p:sp>
      <p:sp>
        <p:nvSpPr>
          <p:cNvPr id="50" name="TextBox 49">
            <a:extLst>
              <a:ext uri="{FF2B5EF4-FFF2-40B4-BE49-F238E27FC236}">
                <a16:creationId xmlns:a16="http://schemas.microsoft.com/office/drawing/2014/main" id="{5E6DBE82-2F33-4DB7-B77D-4A4E45C55A1D}"/>
              </a:ext>
            </a:extLst>
          </p:cNvPr>
          <p:cNvSpPr txBox="1"/>
          <p:nvPr/>
        </p:nvSpPr>
        <p:spPr>
          <a:xfrm>
            <a:off x="8909977" y="2429076"/>
            <a:ext cx="26588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600"/>
              <a:t>2. Two definitions of meaningful human contact – </a:t>
            </a:r>
            <a:r>
              <a:rPr lang="en-NZ" sz="1600" b="1"/>
              <a:t>one for extreme threat prisoners and one for all other prisoners</a:t>
            </a:r>
            <a:r>
              <a:rPr lang="en-NZ" sz="1400" b="1"/>
              <a:t> </a:t>
            </a:r>
          </a:p>
        </p:txBody>
      </p:sp>
      <p:sp>
        <p:nvSpPr>
          <p:cNvPr id="26" name="TextBox 25">
            <a:extLst>
              <a:ext uri="{FF2B5EF4-FFF2-40B4-BE49-F238E27FC236}">
                <a16:creationId xmlns:a16="http://schemas.microsoft.com/office/drawing/2014/main" id="{481DEBF8-2257-4366-A05E-166145717EF6}"/>
              </a:ext>
            </a:extLst>
          </p:cNvPr>
          <p:cNvSpPr txBox="1"/>
          <p:nvPr/>
        </p:nvSpPr>
        <p:spPr>
          <a:xfrm>
            <a:off x="3228433" y="1527861"/>
            <a:ext cx="83883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50000"/>
                  </a:schemeClr>
                </a:solidFill>
              </a:rPr>
              <a:t>Our consultation document proposes two options for change: </a:t>
            </a:r>
          </a:p>
        </p:txBody>
      </p:sp>
      <p:sp>
        <p:nvSpPr>
          <p:cNvPr id="29" name="Oval 28">
            <a:extLst>
              <a:ext uri="{FF2B5EF4-FFF2-40B4-BE49-F238E27FC236}">
                <a16:creationId xmlns:a16="http://schemas.microsoft.com/office/drawing/2014/main" id="{548E782E-6513-450A-B225-C6E713862DA3}"/>
              </a:ext>
            </a:extLst>
          </p:cNvPr>
          <p:cNvSpPr/>
          <p:nvPr/>
        </p:nvSpPr>
        <p:spPr>
          <a:xfrm>
            <a:off x="3457922" y="2369410"/>
            <a:ext cx="1377184" cy="1323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36" name="Oval 35">
            <a:extLst>
              <a:ext uri="{FF2B5EF4-FFF2-40B4-BE49-F238E27FC236}">
                <a16:creationId xmlns:a16="http://schemas.microsoft.com/office/drawing/2014/main" id="{7D43FF5A-A460-4FE7-9CA1-49479A9979FD}"/>
              </a:ext>
            </a:extLst>
          </p:cNvPr>
          <p:cNvSpPr/>
          <p:nvPr/>
        </p:nvSpPr>
        <p:spPr>
          <a:xfrm>
            <a:off x="7531215" y="2369410"/>
            <a:ext cx="1284627" cy="1284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cs typeface="Calibri"/>
            </a:endParaRPr>
          </a:p>
        </p:txBody>
      </p:sp>
      <p:sp>
        <p:nvSpPr>
          <p:cNvPr id="11" name="TextBox 10">
            <a:extLst>
              <a:ext uri="{FF2B5EF4-FFF2-40B4-BE49-F238E27FC236}">
                <a16:creationId xmlns:a16="http://schemas.microsoft.com/office/drawing/2014/main" id="{A44902AC-5C9D-4BE1-4BC9-12D9AFDE4E6B}"/>
              </a:ext>
            </a:extLst>
          </p:cNvPr>
          <p:cNvSpPr txBox="1"/>
          <p:nvPr/>
        </p:nvSpPr>
        <p:spPr>
          <a:xfrm>
            <a:off x="3242048" y="4642623"/>
            <a:ext cx="8623452" cy="923330"/>
          </a:xfrm>
          <a:prstGeom prst="rect">
            <a:avLst/>
          </a:prstGeom>
          <a:solidFill>
            <a:schemeClr val="tx1">
              <a:lumMod val="20000"/>
              <a:lumOff val="80000"/>
            </a:schemeClr>
          </a:solidFill>
        </p:spPr>
        <p:txBody>
          <a:bodyPr wrap="square" rtlCol="0">
            <a:spAutoFit/>
          </a:bodyPr>
          <a:lstStyle/>
          <a:p>
            <a:endParaRPr lang="en-NZ"/>
          </a:p>
          <a:p>
            <a:endParaRPr lang="en-NZ"/>
          </a:p>
          <a:p>
            <a:endParaRPr lang="en-NZ"/>
          </a:p>
        </p:txBody>
      </p:sp>
      <p:sp>
        <p:nvSpPr>
          <p:cNvPr id="12" name="TextBox 11">
            <a:extLst>
              <a:ext uri="{FF2B5EF4-FFF2-40B4-BE49-F238E27FC236}">
                <a16:creationId xmlns:a16="http://schemas.microsoft.com/office/drawing/2014/main" id="{4405CA3A-7C07-7742-060E-D6A8756A02C5}"/>
              </a:ext>
            </a:extLst>
          </p:cNvPr>
          <p:cNvSpPr txBox="1"/>
          <p:nvPr/>
        </p:nvSpPr>
        <p:spPr>
          <a:xfrm>
            <a:off x="3228433" y="4654370"/>
            <a:ext cx="73772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194310">
              <a:spcBef>
                <a:spcPts val="285"/>
              </a:spcBef>
              <a:buClr>
                <a:srgbClr val="454545"/>
              </a:buClr>
              <a:buSzPts val="950"/>
              <a:tabLst>
                <a:tab pos="309245" algn="l"/>
              </a:tabLst>
            </a:pPr>
            <a:r>
              <a:rPr lang="en-US" sz="1200" b="1">
                <a:latin typeface="Arial" panose="020B0604020202020204" pitchFamily="34" charset="0"/>
                <a:cs typeface="Arial" panose="020B0604020202020204" pitchFamily="34" charset="0"/>
              </a:rPr>
              <a:t>We are evaluating the options using the following criteria:</a:t>
            </a:r>
            <a:endParaRPr lang="en-US" sz="1200" b="1" spc="0">
              <a:effectLst/>
              <a:latin typeface="Arial" panose="020B0604020202020204" pitchFamily="34" charset="0"/>
              <a:ea typeface="DIN Pro"/>
              <a:cs typeface="Arial" panose="020B0604020202020204" pitchFamily="34" charset="0"/>
            </a:endParaRPr>
          </a:p>
        </p:txBody>
      </p:sp>
      <p:graphicFrame>
        <p:nvGraphicFramePr>
          <p:cNvPr id="13" name="Table 12">
            <a:extLst>
              <a:ext uri="{FF2B5EF4-FFF2-40B4-BE49-F238E27FC236}">
                <a16:creationId xmlns:a16="http://schemas.microsoft.com/office/drawing/2014/main" id="{39BDBAA3-0090-4AE4-89BA-A4C196A4F90C}"/>
              </a:ext>
            </a:extLst>
          </p:cNvPr>
          <p:cNvGraphicFramePr>
            <a:graphicFrameLocks noGrp="1"/>
          </p:cNvGraphicFramePr>
          <p:nvPr>
            <p:extLst>
              <p:ext uri="{D42A27DB-BD31-4B8C-83A1-F6EECF244321}">
                <p14:modId xmlns:p14="http://schemas.microsoft.com/office/powerpoint/2010/main" val="1363540925"/>
              </p:ext>
            </p:extLst>
          </p:nvPr>
        </p:nvGraphicFramePr>
        <p:xfrm>
          <a:off x="3228433" y="4887773"/>
          <a:ext cx="8019072" cy="678180"/>
        </p:xfrm>
        <a:graphic>
          <a:graphicData uri="http://schemas.openxmlformats.org/drawingml/2006/table">
            <a:tbl>
              <a:tblPr firstRow="1" bandRow="1">
                <a:tableStyleId>{5C22544A-7EE6-4342-B048-85BDC9FD1C3A}</a:tableStyleId>
              </a:tblPr>
              <a:tblGrid>
                <a:gridCol w="2673024">
                  <a:extLst>
                    <a:ext uri="{9D8B030D-6E8A-4147-A177-3AD203B41FA5}">
                      <a16:colId xmlns:a16="http://schemas.microsoft.com/office/drawing/2014/main" val="2790940035"/>
                    </a:ext>
                  </a:extLst>
                </a:gridCol>
                <a:gridCol w="2673024">
                  <a:extLst>
                    <a:ext uri="{9D8B030D-6E8A-4147-A177-3AD203B41FA5}">
                      <a16:colId xmlns:a16="http://schemas.microsoft.com/office/drawing/2014/main" val="888202627"/>
                    </a:ext>
                  </a:extLst>
                </a:gridCol>
                <a:gridCol w="2673024">
                  <a:extLst>
                    <a:ext uri="{9D8B030D-6E8A-4147-A177-3AD203B41FA5}">
                      <a16:colId xmlns:a16="http://schemas.microsoft.com/office/drawing/2014/main" val="4098245889"/>
                    </a:ext>
                  </a:extLst>
                </a:gridCol>
              </a:tblGrid>
              <a:tr h="0">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a:t>
                      </a:r>
                      <a:r>
                        <a:rPr lang="en-NZ" sz="900" b="1" spc="0">
                          <a:solidFill>
                            <a:schemeClr val="tx1"/>
                          </a:solidFill>
                          <a:effectLst/>
                          <a:latin typeface="Arial" panose="020B0604020202020204" pitchFamily="34" charset="0"/>
                          <a:ea typeface="DIN Pro"/>
                          <a:cs typeface="Arial" panose="020B0604020202020204" pitchFamily="34" charset="0"/>
                        </a:rPr>
                        <a:t>safety</a:t>
                      </a:r>
                      <a:endParaRPr lang="en-NZ" sz="900" spc="0">
                        <a:solidFill>
                          <a:schemeClr val="tx1"/>
                        </a:solidFill>
                        <a:effectLst/>
                        <a:highlight>
                          <a:srgbClr val="FFFF00"/>
                        </a:highlight>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Practical to implement and responsive to change</a:t>
                      </a:r>
                      <a:endParaRPr lang="en-US" sz="900" b="1">
                        <a:solidFill>
                          <a:schemeClr val="tx1"/>
                        </a:solidFill>
                        <a:latin typeface="Arial" panose="020B0604020202020204" pitchFamily="34" charset="0"/>
                        <a:ea typeface="DIN Pro"/>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Transparency and accountability</a:t>
                      </a:r>
                      <a:endParaRPr lang="en-US" sz="900" b="1">
                        <a:solidFill>
                          <a:schemeClr val="tx1"/>
                        </a:solidFill>
                        <a:latin typeface="Arial" panose="020B0604020202020204" pitchFamily="34" charset="0"/>
                        <a:ea typeface="DIN Pro"/>
                        <a:cs typeface="Arial" panose="020B0604020202020204" pitchFamily="34" charset="0"/>
                      </a:endParaRP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Complies with human rights obligations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Promotes better outcomes for prisoners</a:t>
                      </a:r>
                    </a:p>
                    <a:p>
                      <a:pPr marL="176213" marR="194310" lvl="0" indent="-176213">
                        <a:spcBef>
                          <a:spcPts val="285"/>
                        </a:spcBef>
                        <a:spcAft>
                          <a:spcPts val="0"/>
                        </a:spcAft>
                        <a:buClr>
                          <a:srgbClr val="454545"/>
                        </a:buClr>
                        <a:buSzPts val="950"/>
                        <a:buFont typeface="DIN Pro"/>
                        <a:buChar char="•"/>
                        <a:tabLst>
                          <a:tab pos="176213" algn="l"/>
                        </a:tabLst>
                      </a:pPr>
                      <a:r>
                        <a:rPr lang="en-US" sz="900" b="1" spc="0">
                          <a:solidFill>
                            <a:schemeClr val="tx1"/>
                          </a:solidFill>
                          <a:effectLst/>
                          <a:latin typeface="Arial" panose="020B0604020202020204" pitchFamily="34" charset="0"/>
                          <a:ea typeface="DIN Pro"/>
                          <a:cs typeface="Arial" panose="020B0604020202020204" pitchFamily="34" charset="0"/>
                        </a:rPr>
                        <a:t>Contributes to better outcomes for Māori</a:t>
                      </a:r>
                      <a:endParaRPr lang="en-US" sz="900">
                        <a:solidFill>
                          <a:schemeClr val="tx1"/>
                        </a:solidFill>
                        <a:latin typeface="Arial" panose="020B0604020202020204" pitchFamily="34" charset="0"/>
                        <a:ea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789876"/>
                  </a:ext>
                </a:extLst>
              </a:tr>
            </a:tbl>
          </a:graphicData>
        </a:graphic>
      </p:graphicFrame>
      <p:pic>
        <p:nvPicPr>
          <p:cNvPr id="5" name="Graphic 4" descr="Users with solid fill">
            <a:extLst>
              <a:ext uri="{FF2B5EF4-FFF2-40B4-BE49-F238E27FC236}">
                <a16:creationId xmlns:a16="http://schemas.microsoft.com/office/drawing/2014/main" id="{D611DACF-7B22-D60D-A5CF-996D4A6651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3035" y="2549979"/>
            <a:ext cx="914400" cy="914400"/>
          </a:xfrm>
          <a:prstGeom prst="rect">
            <a:avLst/>
          </a:prstGeom>
        </p:spPr>
      </p:pic>
      <p:pic>
        <p:nvPicPr>
          <p:cNvPr id="7" name="Graphic 6" descr="Settings with solid fill">
            <a:extLst>
              <a:ext uri="{FF2B5EF4-FFF2-40B4-BE49-F238E27FC236}">
                <a16:creationId xmlns:a16="http://schemas.microsoft.com/office/drawing/2014/main" id="{67741415-D43A-51F3-739E-DBBB4F2869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16328" y="2549979"/>
            <a:ext cx="914400" cy="914400"/>
          </a:xfrm>
          <a:prstGeom prst="rect">
            <a:avLst/>
          </a:prstGeom>
        </p:spPr>
      </p:pic>
    </p:spTree>
    <p:extLst>
      <p:ext uri="{BB962C8B-B14F-4D97-AF65-F5344CB8AC3E}">
        <p14:creationId xmlns:p14="http://schemas.microsoft.com/office/powerpoint/2010/main" val="3503607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powerpoint white background template">
  <a:themeElements>
    <a:clrScheme name="Ara Poutama Colours">
      <a:dk1>
        <a:srgbClr val="454545"/>
      </a:dk1>
      <a:lt1>
        <a:sysClr val="window" lastClr="FFFFFF"/>
      </a:lt1>
      <a:dk2>
        <a:srgbClr val="197D92"/>
      </a:dk2>
      <a:lt2>
        <a:srgbClr val="E7E6E6"/>
      </a:lt2>
      <a:accent1>
        <a:srgbClr val="2B96AB"/>
      </a:accent1>
      <a:accent2>
        <a:srgbClr val="F47B22"/>
      </a:accent2>
      <a:accent3>
        <a:srgbClr val="5F9637"/>
      </a:accent3>
      <a:accent4>
        <a:srgbClr val="44ABE0"/>
      </a:accent4>
      <a:accent5>
        <a:srgbClr val="E54435"/>
      </a:accent5>
      <a:accent6>
        <a:srgbClr val="9E488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powerpoint white background template" id="{37012E0F-7142-4F06-B6DE-FA38F9AA713D}" vid="{4CF77FF6-9938-4AB6-A09F-2494D517C1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67983e-83a7-4881-8c6b-c182fbedad02">
      <Terms xmlns="http://schemas.microsoft.com/office/infopath/2007/PartnerControls"/>
    </lcf76f155ced4ddcb4097134ff3c332f>
    <TaxCatchAll xmlns="f6308362-3f40-4630-8bbc-254bf031f3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94DC24F5C2BD40B9DA758A2A60762A" ma:contentTypeVersion="16" ma:contentTypeDescription="Create a new document." ma:contentTypeScope="" ma:versionID="c27180b269637aabf97669678bf57b98">
  <xsd:schema xmlns:xsd="http://www.w3.org/2001/XMLSchema" xmlns:xs="http://www.w3.org/2001/XMLSchema" xmlns:p="http://schemas.microsoft.com/office/2006/metadata/properties" xmlns:ns2="ff67983e-83a7-4881-8c6b-c182fbedad02" xmlns:ns3="f6308362-3f40-4630-8bbc-254bf031f306" targetNamespace="http://schemas.microsoft.com/office/2006/metadata/properties" ma:root="true" ma:fieldsID="8923cedebfe11e4a35d1de05328b284d" ns2:_="" ns3:_="">
    <xsd:import namespace="ff67983e-83a7-4881-8c6b-c182fbedad02"/>
    <xsd:import namespace="f6308362-3f40-4630-8bbc-254bf031f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7983e-83a7-4881-8c6b-c182fbeda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d18213b-d740-4989-87d7-444e9b40fc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08362-3f40-4630-8bbc-254bf031f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3f1157b-d262-4066-8da3-4ec19641e27c}" ma:internalName="TaxCatchAll" ma:showField="CatchAllData" ma:web="f6308362-3f40-4630-8bbc-254bf031f3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3E9C4A-1B31-454E-AF72-F7CCF0843441}">
  <ds:schemaRefs>
    <ds:schemaRef ds:uri="http://schemas.microsoft.com/sharepoint/v3/contenttype/forms"/>
  </ds:schemaRefs>
</ds:datastoreItem>
</file>

<file path=customXml/itemProps2.xml><?xml version="1.0" encoding="utf-8"?>
<ds:datastoreItem xmlns:ds="http://schemas.openxmlformats.org/officeDocument/2006/customXml" ds:itemID="{C55A7449-4CEE-4AB0-B5A5-BE90C9B5A3D9}">
  <ds:schemaRefs>
    <ds:schemaRef ds:uri="http://purl.org/dc/terms/"/>
    <ds:schemaRef ds:uri="http://schemas.microsoft.com/office/2006/documentManagement/types"/>
    <ds:schemaRef ds:uri="f6308362-3f40-4630-8bbc-254bf031f306"/>
    <ds:schemaRef ds:uri="http://purl.org/dc/dcmitype/"/>
    <ds:schemaRef ds:uri="http://schemas.microsoft.com/office/infopath/2007/PartnerControls"/>
    <ds:schemaRef ds:uri="http://purl.org/dc/elements/1.1/"/>
    <ds:schemaRef ds:uri="ff67983e-83a7-4881-8c6b-c182fbedad02"/>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B65296-31D3-458A-A282-17D5514A0AA9}">
  <ds:schemaRefs>
    <ds:schemaRef ds:uri="f6308362-3f40-4630-8bbc-254bf031f306"/>
    <ds:schemaRef ds:uri="ff67983e-83a7-4881-8c6b-c182fbedad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c4d60d1-bb67-4d7b-8981-09a1c54e91ea}" enabled="0" method="" siteId="{fc4d60d1-bb67-4d7b-8981-09a1c54e91e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2643</Words>
  <Application>Microsoft Office PowerPoint</Application>
  <PresentationFormat>Widescreen</PresentationFormat>
  <Paragraphs>301</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Nova</vt:lpstr>
      <vt:lpstr>Calibri</vt:lpstr>
      <vt:lpstr>Calibri Light</vt:lpstr>
      <vt:lpstr>DIN Pro</vt:lpstr>
      <vt:lpstr>Mangal Pro</vt:lpstr>
      <vt:lpstr>Stag Medium</vt:lpstr>
      <vt:lpstr>Wingdings</vt:lpstr>
      <vt:lpstr>Office Theme</vt:lpstr>
      <vt:lpstr>Theme1 powerpoint white background template</vt:lpstr>
      <vt:lpstr>Summary of consultation document: Options for more transparent management of extreme threat prisoners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Grace (WELLHO)</dc:creator>
  <cp:lastModifiedBy>ELGORAN, Sara (PONEKE)</cp:lastModifiedBy>
  <cp:revision>1</cp:revision>
  <cp:lastPrinted>2022-10-11T20:50:32Z</cp:lastPrinted>
  <dcterms:created xsi:type="dcterms:W3CDTF">2013-07-15T20:26:40Z</dcterms:created>
  <dcterms:modified xsi:type="dcterms:W3CDTF">2025-02-17T04:16:17Z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0x0101000394DC24F5C2BD40B9DA758A2A60762A</vt:lpwstr>
  </property>
  <property fmtid="{D5CDD505-2E9C-101B-9397-08002B2CF9AE}" pid="3" name="MediaServiceImageTags">
    <vt:lpwstr/>
  </property>
</Properties>
</file>